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3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1"/>
  </p:notesMasterIdLst>
  <p:sldIdLst>
    <p:sldId id="259" r:id="rId2"/>
    <p:sldId id="260" r:id="rId3"/>
    <p:sldId id="282" r:id="rId4"/>
    <p:sldId id="294" r:id="rId5"/>
    <p:sldId id="295" r:id="rId6"/>
    <p:sldId id="256" r:id="rId7"/>
    <p:sldId id="293" r:id="rId8"/>
    <p:sldId id="276" r:id="rId9"/>
    <p:sldId id="267" r:id="rId10"/>
    <p:sldId id="290" r:id="rId11"/>
    <p:sldId id="275" r:id="rId12"/>
    <p:sldId id="279" r:id="rId13"/>
    <p:sldId id="278" r:id="rId14"/>
    <p:sldId id="261" r:id="rId15"/>
    <p:sldId id="265" r:id="rId16"/>
    <p:sldId id="264" r:id="rId17"/>
    <p:sldId id="266" r:id="rId18"/>
    <p:sldId id="291" r:id="rId19"/>
    <p:sldId id="292" r:id="rId20"/>
  </p:sldIdLst>
  <p:sldSz cx="12192000" cy="6858000"/>
  <p:notesSz cx="6858000" cy="9144000"/>
  <p:embeddedFontLst>
    <p:embeddedFont>
      <p:font typeface="方正综艺简体" panose="03000509000000000000" pitchFamily="66" charset="-122"/>
      <p:regular r:id="rId22"/>
    </p:embeddedFont>
    <p:embeddedFont>
      <p:font typeface="汉仪细中圆简" panose="02010609000101010101" pitchFamily="49" charset="-122"/>
      <p:regular r:id="rId23"/>
    </p:embeddedFon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Calibri Light" panose="020F0302020204030204" pitchFamily="34" charset="0"/>
      <p:regular r:id="rId28"/>
      <p:italic r:id="rId29"/>
    </p:embeddedFont>
  </p:embeddedFontLst>
  <p:custDataLst>
    <p:tags r:id="rId3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131313"/>
    <a:srgbClr val="686868"/>
    <a:srgbClr val="3C3C3C"/>
    <a:srgbClr val="434343"/>
    <a:srgbClr val="767676"/>
    <a:srgbClr val="525252"/>
    <a:srgbClr val="747474"/>
    <a:srgbClr val="2E2E2E"/>
    <a:srgbClr val="54545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412"/>
    <p:restoredTop sz="93482" autoAdjust="0"/>
  </p:normalViewPr>
  <p:slideViewPr>
    <p:cSldViewPr snapToGrid="0">
      <p:cViewPr varScale="1">
        <p:scale>
          <a:sx n="87" d="100"/>
          <a:sy n="87" d="100"/>
        </p:scale>
        <p:origin x="704" y="184"/>
      </p:cViewPr>
      <p:guideLst>
        <p:guide orient="horz" pos="2160"/>
        <p:guide pos="381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tags" Target="tags/tag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D0D7E2-90C7-4BDF-A3ED-3B75AFCDF0C4}" type="datetimeFigureOut">
              <a:rPr lang="zh-CN" altLang="en-US" smtClean="0"/>
              <a:t>2019/4/12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86D04B-E9C4-4DCF-92A1-7D96FC79A9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35878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86D04B-E9C4-4DCF-92A1-7D96FC79A999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87094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86D04B-E9C4-4DCF-92A1-7D96FC79A999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08717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86D04B-E9C4-4DCF-92A1-7D96FC79A999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42423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86D04B-E9C4-4DCF-92A1-7D96FC79A999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94633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86D04B-E9C4-4DCF-92A1-7D96FC79A999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29633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86D04B-E9C4-4DCF-92A1-7D96FC79A999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7103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86D04B-E9C4-4DCF-92A1-7D96FC79A999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52211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86D04B-E9C4-4DCF-92A1-7D96FC79A999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70314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86D04B-E9C4-4DCF-92A1-7D96FC79A999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80649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86D04B-E9C4-4DCF-92A1-7D96FC79A999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44504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86D04B-E9C4-4DCF-92A1-7D96FC79A999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47561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86D04B-E9C4-4DCF-92A1-7D96FC79A999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9613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86D04B-E9C4-4DCF-92A1-7D96FC79A999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31227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86D04B-E9C4-4DCF-92A1-7D96FC79A999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92687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86D04B-E9C4-4DCF-92A1-7D96FC79A999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40130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86D04B-E9C4-4DCF-92A1-7D96FC79A999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49505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86D04B-E9C4-4DCF-92A1-7D96FC79A999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18678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CE37ED-0530-4D1E-B1D4-50444DD43A40}" type="datetimeFigureOut">
              <a:rPr lang="zh-CN" altLang="en-US" smtClean="0"/>
              <a:t>2019/4/12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273DB-AB93-44AE-B904-561DAE11B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03120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CE37ED-0530-4D1E-B1D4-50444DD43A40}" type="datetimeFigureOut">
              <a:rPr lang="zh-CN" altLang="en-US" smtClean="0"/>
              <a:t>2019/4/12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273DB-AB93-44AE-B904-561DAE11B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4794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CE37ED-0530-4D1E-B1D4-50444DD43A40}" type="datetimeFigureOut">
              <a:rPr lang="zh-CN" altLang="en-US" smtClean="0"/>
              <a:t>2019/4/12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273DB-AB93-44AE-B904-561DAE11B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77551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CE37ED-0530-4D1E-B1D4-50444DD43A40}" type="datetimeFigureOut">
              <a:rPr lang="zh-CN" altLang="en-US" smtClean="0"/>
              <a:t>2019/4/12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273DB-AB93-44AE-B904-561DAE11B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9308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CE37ED-0530-4D1E-B1D4-50444DD43A40}" type="datetimeFigureOut">
              <a:rPr lang="zh-CN" altLang="en-US" smtClean="0"/>
              <a:t>2019/4/12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273DB-AB93-44AE-B904-561DAE11B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23533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CE37ED-0530-4D1E-B1D4-50444DD43A40}" type="datetimeFigureOut">
              <a:rPr lang="zh-CN" altLang="en-US" smtClean="0"/>
              <a:t>2019/4/12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273DB-AB93-44AE-B904-561DAE11B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87260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CE37ED-0530-4D1E-B1D4-50444DD43A40}" type="datetimeFigureOut">
              <a:rPr lang="zh-CN" altLang="en-US" smtClean="0"/>
              <a:t>2019/4/12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273DB-AB93-44AE-B904-561DAE11B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75488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CE37ED-0530-4D1E-B1D4-50444DD43A40}" type="datetimeFigureOut">
              <a:rPr lang="zh-CN" altLang="en-US" smtClean="0"/>
              <a:t>2019/4/12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273DB-AB93-44AE-B904-561DAE11B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29163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CE37ED-0530-4D1E-B1D4-50444DD43A40}" type="datetimeFigureOut">
              <a:rPr lang="zh-CN" altLang="en-US" smtClean="0"/>
              <a:t>2019/4/12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273DB-AB93-44AE-B904-561DAE11B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85137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CE37ED-0530-4D1E-B1D4-50444DD43A40}" type="datetimeFigureOut">
              <a:rPr lang="zh-CN" altLang="en-US" smtClean="0"/>
              <a:t>2019/4/12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273DB-AB93-44AE-B904-561DAE11B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91697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CE37ED-0530-4D1E-B1D4-50444DD43A40}" type="datetimeFigureOut">
              <a:rPr lang="zh-CN" altLang="en-US" smtClean="0"/>
              <a:t>2019/4/12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273DB-AB93-44AE-B904-561DAE11B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60020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CE37ED-0530-4D1E-B1D4-50444DD43A40}" type="datetimeFigureOut">
              <a:rPr lang="zh-CN" altLang="en-US" smtClean="0"/>
              <a:t>2019/4/12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E273DB-AB93-44AE-B904-561DAE11B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55749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3641300" y="2902432"/>
            <a:ext cx="1868748" cy="929640"/>
            <a:chOff x="4206240" y="1417320"/>
            <a:chExt cx="1868748" cy="929640"/>
          </a:xfrm>
        </p:grpSpPr>
        <p:sp>
          <p:nvSpPr>
            <p:cNvPr id="7" name="圆角矩形 6"/>
            <p:cNvSpPr/>
            <p:nvPr/>
          </p:nvSpPr>
          <p:spPr>
            <a:xfrm>
              <a:off x="4206240" y="1417320"/>
              <a:ext cx="1868748" cy="929640"/>
            </a:xfrm>
            <a:prstGeom prst="roundRect">
              <a:avLst/>
            </a:prstGeom>
            <a:solidFill>
              <a:srgbClr val="2E2E2E">
                <a:alpha val="37000"/>
              </a:srgbClr>
            </a:solidFill>
            <a:ln w="38100">
              <a:gradFill>
                <a:gsLst>
                  <a:gs pos="0">
                    <a:srgbClr val="545454"/>
                  </a:gs>
                  <a:gs pos="61000">
                    <a:schemeClr val="bg1">
                      <a:lumMod val="75000"/>
                    </a:schemeClr>
                  </a:gs>
                  <a:gs pos="3700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5400000" scaled="1"/>
              </a:gra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4409996" y="1475453"/>
              <a:ext cx="155042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800" dirty="0">
                  <a:gradFill>
                    <a:gsLst>
                      <a:gs pos="29088">
                        <a:srgbClr val="D1CFCF"/>
                      </a:gs>
                      <a:gs pos="0">
                        <a:srgbClr val="E0DEDE"/>
                      </a:gs>
                      <a:gs pos="100000">
                        <a:schemeClr val="bg2">
                          <a:lumMod val="25000"/>
                        </a:schemeClr>
                      </a:gs>
                      <a:gs pos="81000">
                        <a:srgbClr val="DADADA"/>
                      </a:gs>
                    </a:gsLst>
                    <a:lin ang="5400000" scaled="1"/>
                  </a:gra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方正综艺简体" panose="03000509000000000000" pitchFamily="65" charset="-122"/>
                  <a:ea typeface="方正综艺简体" panose="03000509000000000000" pitchFamily="65" charset="-122"/>
                </a:rPr>
                <a:t>2019</a:t>
              </a:r>
              <a:endParaRPr lang="zh-CN" altLang="en-US" sz="4800" dirty="0">
                <a:gradFill>
                  <a:gsLst>
                    <a:gs pos="29088">
                      <a:srgbClr val="D1CFCF"/>
                    </a:gs>
                    <a:gs pos="0">
                      <a:srgbClr val="E0DEDE"/>
                    </a:gs>
                    <a:gs pos="100000">
                      <a:schemeClr val="bg2">
                        <a:lumMod val="25000"/>
                      </a:schemeClr>
                    </a:gs>
                    <a:gs pos="81000">
                      <a:srgbClr val="DADADA"/>
                    </a:gs>
                  </a:gsLst>
                  <a:lin ang="5400000" scaled="1"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方正综艺简体" panose="03000509000000000000" pitchFamily="65" charset="-122"/>
                <a:ea typeface="方正综艺简体" panose="03000509000000000000" pitchFamily="65" charset="-122"/>
              </a:endParaRP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5698700" y="2963392"/>
            <a:ext cx="35702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汉仪细中圆简" panose="02010609000101010101" pitchFamily="49" charset="-122"/>
                <a:ea typeface="汉仪细中圆简" panose="02010609000101010101" pitchFamily="49" charset="-122"/>
              </a:rPr>
              <a:t>携程客户关系分析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5698700" y="3496792"/>
            <a:ext cx="20810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汉仪细中圆简" panose="02010609000101010101" pitchFamily="49" charset="-122"/>
                <a:ea typeface="汉仪细中圆简" panose="02010609000101010101" pitchFamily="49" charset="-122"/>
              </a:rPr>
              <a:t>Business report </a:t>
            </a:r>
            <a:endParaRPr lang="zh-CN" altLang="en-US" dirty="0">
              <a:solidFill>
                <a:schemeClr val="bg1"/>
              </a:solidFill>
              <a:latin typeface="汉仪细中圆简" panose="02010609000101010101" pitchFamily="49" charset="-122"/>
              <a:ea typeface="汉仪细中圆简" panose="02010609000101010101" pitchFamily="49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49E12B1-2CFB-2240-9D63-492E16AEC9F2}"/>
              </a:ext>
            </a:extLst>
          </p:cNvPr>
          <p:cNvSpPr txBox="1"/>
          <p:nvPr/>
        </p:nvSpPr>
        <p:spPr>
          <a:xfrm>
            <a:off x="3530590" y="4887390"/>
            <a:ext cx="50577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汉仪细中圆简" panose="02010609000101010101" pitchFamily="49" charset="-122"/>
                <a:ea typeface="汉仪细中圆简" panose="02010609000101010101" pitchFamily="49" charset="-122"/>
              </a:rPr>
              <a:t>汇报人：邓家梁、陈智杰、游建兴、万云睿</a:t>
            </a:r>
            <a:endParaRPr lang="en-US" altLang="zh-CN" sz="2000" dirty="0">
              <a:solidFill>
                <a:schemeClr val="bg1"/>
              </a:solidFill>
              <a:latin typeface="汉仪细中圆简" panose="02010609000101010101" pitchFamily="49" charset="-122"/>
              <a:ea typeface="汉仪细中圆简" panose="0201060900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19729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  <p:bldP spid="9" grpId="0"/>
    </p:bldLst>
  </p:timing>
  <p:extLst mod="1">
    <p:ext uri="{E180D4A7-C9FB-4DFB-919C-405C955672EB}">
      <p14:showEvtLst xmlns:p14="http://schemas.microsoft.com/office/powerpoint/2010/main">
        <p14:playEvt time="1" objId="3"/>
      </p14:showEvt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图片 32">
            <a:extLst>
              <a:ext uri="{FF2B5EF4-FFF2-40B4-BE49-F238E27FC236}">
                <a16:creationId xmlns:a16="http://schemas.microsoft.com/office/drawing/2014/main" id="{87268433-E100-354A-A5EC-DC41AFD275E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218462" y="830919"/>
            <a:ext cx="10133674" cy="5196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6042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平行四边形 23"/>
          <p:cNvSpPr/>
          <p:nvPr/>
        </p:nvSpPr>
        <p:spPr>
          <a:xfrm>
            <a:off x="6385560" y="0"/>
            <a:ext cx="5699760" cy="6858000"/>
          </a:xfrm>
          <a:custGeom>
            <a:avLst/>
            <a:gdLst>
              <a:gd name="connsiteX0" fmla="*/ 0 w 5699760"/>
              <a:gd name="connsiteY0" fmla="*/ 6858000 h 6858000"/>
              <a:gd name="connsiteX1" fmla="*/ 4213833 w 5699760"/>
              <a:gd name="connsiteY1" fmla="*/ 0 h 6858000"/>
              <a:gd name="connsiteX2" fmla="*/ 5699760 w 5699760"/>
              <a:gd name="connsiteY2" fmla="*/ 0 h 6858000"/>
              <a:gd name="connsiteX3" fmla="*/ 1485927 w 5699760"/>
              <a:gd name="connsiteY3" fmla="*/ 6858000 h 6858000"/>
              <a:gd name="connsiteX4" fmla="*/ 0 w 5699760"/>
              <a:gd name="connsiteY4" fmla="*/ 6858000 h 6858000"/>
              <a:gd name="connsiteX0" fmla="*/ 0 w 5699760"/>
              <a:gd name="connsiteY0" fmla="*/ 6858000 h 6858000"/>
              <a:gd name="connsiteX1" fmla="*/ 4213833 w 5699760"/>
              <a:gd name="connsiteY1" fmla="*/ 0 h 6858000"/>
              <a:gd name="connsiteX2" fmla="*/ 5699760 w 5699760"/>
              <a:gd name="connsiteY2" fmla="*/ 0 h 6858000"/>
              <a:gd name="connsiteX3" fmla="*/ 3055647 w 5699760"/>
              <a:gd name="connsiteY3" fmla="*/ 6812280 h 6858000"/>
              <a:gd name="connsiteX4" fmla="*/ 0 w 5699760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99760" h="6858000">
                <a:moveTo>
                  <a:pt x="0" y="6858000"/>
                </a:moveTo>
                <a:lnTo>
                  <a:pt x="4213833" y="0"/>
                </a:lnTo>
                <a:lnTo>
                  <a:pt x="5699760" y="0"/>
                </a:lnTo>
                <a:lnTo>
                  <a:pt x="3055647" y="681228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16000">
                <a:schemeClr val="tx1">
                  <a:lumMod val="95000"/>
                  <a:lumOff val="5000"/>
                  <a:alpha val="0"/>
                </a:schemeClr>
              </a:gs>
              <a:gs pos="100000">
                <a:schemeClr val="bg1">
                  <a:alpha val="34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平行四边形 23"/>
          <p:cNvSpPr/>
          <p:nvPr/>
        </p:nvSpPr>
        <p:spPr>
          <a:xfrm flipH="1">
            <a:off x="-1" y="0"/>
            <a:ext cx="5989320" cy="6858000"/>
          </a:xfrm>
          <a:custGeom>
            <a:avLst/>
            <a:gdLst>
              <a:gd name="connsiteX0" fmla="*/ 0 w 5699760"/>
              <a:gd name="connsiteY0" fmla="*/ 6858000 h 6858000"/>
              <a:gd name="connsiteX1" fmla="*/ 4213833 w 5699760"/>
              <a:gd name="connsiteY1" fmla="*/ 0 h 6858000"/>
              <a:gd name="connsiteX2" fmla="*/ 5699760 w 5699760"/>
              <a:gd name="connsiteY2" fmla="*/ 0 h 6858000"/>
              <a:gd name="connsiteX3" fmla="*/ 1485927 w 5699760"/>
              <a:gd name="connsiteY3" fmla="*/ 6858000 h 6858000"/>
              <a:gd name="connsiteX4" fmla="*/ 0 w 5699760"/>
              <a:gd name="connsiteY4" fmla="*/ 6858000 h 6858000"/>
              <a:gd name="connsiteX0" fmla="*/ 0 w 5699760"/>
              <a:gd name="connsiteY0" fmla="*/ 6858000 h 6858000"/>
              <a:gd name="connsiteX1" fmla="*/ 4213833 w 5699760"/>
              <a:gd name="connsiteY1" fmla="*/ 0 h 6858000"/>
              <a:gd name="connsiteX2" fmla="*/ 5699760 w 5699760"/>
              <a:gd name="connsiteY2" fmla="*/ 0 h 6858000"/>
              <a:gd name="connsiteX3" fmla="*/ 3055647 w 5699760"/>
              <a:gd name="connsiteY3" fmla="*/ 6812280 h 6858000"/>
              <a:gd name="connsiteX4" fmla="*/ 0 w 5699760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99760" h="6858000">
                <a:moveTo>
                  <a:pt x="0" y="6858000"/>
                </a:moveTo>
                <a:lnTo>
                  <a:pt x="4213833" y="0"/>
                </a:lnTo>
                <a:lnTo>
                  <a:pt x="5699760" y="0"/>
                </a:lnTo>
                <a:lnTo>
                  <a:pt x="3055647" y="681228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16000">
                <a:schemeClr val="tx1">
                  <a:lumMod val="95000"/>
                  <a:lumOff val="5000"/>
                  <a:alpha val="0"/>
                </a:schemeClr>
              </a:gs>
              <a:gs pos="100000">
                <a:schemeClr val="bg1">
                  <a:alpha val="34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2804160" y="5989320"/>
            <a:ext cx="6614160" cy="1737360"/>
          </a:xfrm>
          <a:prstGeom prst="ellipse">
            <a:avLst/>
          </a:prstGeom>
          <a:gradFill flip="none" rotWithShape="1">
            <a:gsLst>
              <a:gs pos="37000">
                <a:schemeClr val="tx1">
                  <a:lumMod val="95000"/>
                  <a:lumOff val="5000"/>
                  <a:alpha val="0"/>
                </a:schemeClr>
              </a:gs>
              <a:gs pos="100000">
                <a:schemeClr val="bg1"/>
              </a:gs>
            </a:gsLst>
            <a:lin ang="16200000" scaled="1"/>
            <a:tileRect/>
          </a:gradFill>
          <a:ln>
            <a:noFill/>
          </a:ln>
          <a:effectLst>
            <a:softEdge rad="165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 rot="4625615">
            <a:off x="896923" y="3288047"/>
            <a:ext cx="1149706" cy="1157042"/>
          </a:xfrm>
          <a:prstGeom prst="ellipse">
            <a:avLst/>
          </a:prstGeom>
          <a:gradFill>
            <a:gsLst>
              <a:gs pos="0">
                <a:schemeClr val="tx1">
                  <a:lumMod val="95000"/>
                  <a:lumOff val="5000"/>
                  <a:alpha val="0"/>
                </a:schemeClr>
              </a:gs>
              <a:gs pos="35000">
                <a:srgbClr val="D6D6D6">
                  <a:alpha val="9000"/>
                </a:srgbClr>
              </a:gs>
              <a:gs pos="100000">
                <a:schemeClr val="bg1">
                  <a:alpha val="6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 rot="4625615">
            <a:off x="-32717" y="1459247"/>
            <a:ext cx="1149706" cy="1157042"/>
          </a:xfrm>
          <a:prstGeom prst="ellipse">
            <a:avLst/>
          </a:prstGeom>
          <a:gradFill>
            <a:gsLst>
              <a:gs pos="0">
                <a:schemeClr val="tx1">
                  <a:lumMod val="95000"/>
                  <a:lumOff val="5000"/>
                  <a:alpha val="0"/>
                </a:schemeClr>
              </a:gs>
              <a:gs pos="35000">
                <a:srgbClr val="D6D6D6">
                  <a:alpha val="9000"/>
                </a:srgbClr>
              </a:gs>
              <a:gs pos="100000">
                <a:schemeClr val="bg1">
                  <a:alpha val="6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 rot="4625615">
            <a:off x="2016132" y="1048625"/>
            <a:ext cx="1530337" cy="1697511"/>
          </a:xfrm>
          <a:prstGeom prst="ellipse">
            <a:avLst/>
          </a:prstGeom>
          <a:gradFill>
            <a:gsLst>
              <a:gs pos="0">
                <a:schemeClr val="tx1">
                  <a:lumMod val="95000"/>
                  <a:lumOff val="5000"/>
                  <a:alpha val="0"/>
                </a:schemeClr>
              </a:gs>
              <a:gs pos="35000">
                <a:srgbClr val="D6D6D6">
                  <a:alpha val="9000"/>
                </a:srgbClr>
              </a:gs>
              <a:gs pos="100000">
                <a:schemeClr val="bg1">
                  <a:alpha val="6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椭圆 29"/>
          <p:cNvSpPr/>
          <p:nvPr/>
        </p:nvSpPr>
        <p:spPr>
          <a:xfrm rot="15561636">
            <a:off x="10620044" y="3211846"/>
            <a:ext cx="1149706" cy="1157042"/>
          </a:xfrm>
          <a:prstGeom prst="ellipse">
            <a:avLst/>
          </a:prstGeom>
          <a:gradFill>
            <a:gsLst>
              <a:gs pos="0">
                <a:schemeClr val="tx1">
                  <a:lumMod val="95000"/>
                  <a:lumOff val="5000"/>
                  <a:alpha val="0"/>
                </a:schemeClr>
              </a:gs>
              <a:gs pos="35000">
                <a:srgbClr val="D6D6D6">
                  <a:alpha val="9000"/>
                </a:srgbClr>
              </a:gs>
              <a:gs pos="100000">
                <a:schemeClr val="bg1">
                  <a:alpha val="6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 rot="16569882">
            <a:off x="8752468" y="378016"/>
            <a:ext cx="1611592" cy="1762934"/>
          </a:xfrm>
          <a:prstGeom prst="ellipse">
            <a:avLst/>
          </a:prstGeom>
          <a:gradFill>
            <a:gsLst>
              <a:gs pos="0">
                <a:schemeClr val="tx1">
                  <a:lumMod val="95000"/>
                  <a:lumOff val="5000"/>
                  <a:alpha val="0"/>
                </a:schemeClr>
              </a:gs>
              <a:gs pos="35000">
                <a:srgbClr val="D6D6D6">
                  <a:alpha val="9000"/>
                </a:srgbClr>
              </a:gs>
              <a:gs pos="100000">
                <a:schemeClr val="bg1">
                  <a:alpha val="6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4" name="图片 33">
            <a:extLst>
              <a:ext uri="{FF2B5EF4-FFF2-40B4-BE49-F238E27FC236}">
                <a16:creationId xmlns:a16="http://schemas.microsoft.com/office/drawing/2014/main" id="{682DDFA4-36DD-6A4C-98D2-7B35C5D0DA7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18"/>
          <a:stretch/>
        </p:blipFill>
        <p:spPr>
          <a:xfrm>
            <a:off x="2047238" y="692726"/>
            <a:ext cx="7823200" cy="2736273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91C0F382-70DC-3444-9A44-5E34B353DD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238" y="3460171"/>
            <a:ext cx="7823200" cy="2576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7720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7B21A3B5-6B5A-4D48-9C1B-4A1993EF62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488" y="758715"/>
            <a:ext cx="11430000" cy="5340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2372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E7CD90CB-ABB0-054C-929E-5B46AE7172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195" y="678873"/>
            <a:ext cx="10726585" cy="5723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0039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4562532" y="2895600"/>
            <a:ext cx="2739113" cy="929640"/>
            <a:chOff x="4562532" y="2895600"/>
            <a:chExt cx="2739113" cy="929640"/>
          </a:xfrm>
        </p:grpSpPr>
        <p:grpSp>
          <p:nvGrpSpPr>
            <p:cNvPr id="7" name="组合 6"/>
            <p:cNvGrpSpPr/>
            <p:nvPr/>
          </p:nvGrpSpPr>
          <p:grpSpPr>
            <a:xfrm>
              <a:off x="4562532" y="2895600"/>
              <a:ext cx="914400" cy="929640"/>
              <a:chOff x="4206240" y="1417320"/>
              <a:chExt cx="914400" cy="929640"/>
            </a:xfrm>
          </p:grpSpPr>
          <p:sp>
            <p:nvSpPr>
              <p:cNvPr id="8" name="圆角矩形 7"/>
              <p:cNvSpPr/>
              <p:nvPr/>
            </p:nvSpPr>
            <p:spPr>
              <a:xfrm>
                <a:off x="4206240" y="1417320"/>
                <a:ext cx="914400" cy="929640"/>
              </a:xfrm>
              <a:prstGeom prst="roundRect">
                <a:avLst/>
              </a:prstGeom>
              <a:solidFill>
                <a:srgbClr val="2E2E2E">
                  <a:alpha val="37000"/>
                </a:srgbClr>
              </a:solidFill>
              <a:ln w="38100">
                <a:gradFill>
                  <a:gsLst>
                    <a:gs pos="0">
                      <a:srgbClr val="545454"/>
                    </a:gs>
                    <a:gs pos="61000">
                      <a:schemeClr val="bg1">
                        <a:lumMod val="75000"/>
                      </a:schemeClr>
                    </a:gs>
                    <a:gs pos="3700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5400000" scaled="1"/>
                </a:gra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文本框 8"/>
              <p:cNvSpPr txBox="1"/>
              <p:nvPr/>
            </p:nvSpPr>
            <p:spPr>
              <a:xfrm>
                <a:off x="4409996" y="1475453"/>
                <a:ext cx="526106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800" dirty="0">
                    <a:gradFill>
                      <a:gsLst>
                        <a:gs pos="29088">
                          <a:srgbClr val="D1CFCF"/>
                        </a:gs>
                        <a:gs pos="0">
                          <a:srgbClr val="E0DEDE"/>
                        </a:gs>
                        <a:gs pos="100000">
                          <a:schemeClr val="bg2">
                            <a:lumMod val="25000"/>
                          </a:schemeClr>
                        </a:gs>
                        <a:gs pos="81000">
                          <a:srgbClr val="DADADA"/>
                        </a:gs>
                      </a:gsLst>
                      <a:lin ang="5400000" scaled="1"/>
                    </a:gra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方正综艺简体" panose="03000509000000000000" pitchFamily="65" charset="-122"/>
                    <a:ea typeface="方正综艺简体" panose="03000509000000000000" pitchFamily="65" charset="-122"/>
                  </a:rPr>
                  <a:t>3</a:t>
                </a:r>
                <a:endParaRPr lang="zh-CN" altLang="en-US" sz="4800" dirty="0">
                  <a:gradFill>
                    <a:gsLst>
                      <a:gs pos="29088">
                        <a:srgbClr val="D1CFCF"/>
                      </a:gs>
                      <a:gs pos="0">
                        <a:srgbClr val="E0DEDE"/>
                      </a:gs>
                      <a:gs pos="100000">
                        <a:schemeClr val="bg2">
                          <a:lumMod val="25000"/>
                        </a:schemeClr>
                      </a:gs>
                      <a:gs pos="81000">
                        <a:srgbClr val="DADADA"/>
                      </a:gs>
                    </a:gsLst>
                    <a:lin ang="5400000" scaled="1"/>
                  </a:gra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方正综艺简体" panose="03000509000000000000" pitchFamily="65" charset="-122"/>
                  <a:ea typeface="方正综艺简体" panose="03000509000000000000" pitchFamily="65" charset="-122"/>
                </a:endParaRPr>
              </a:p>
            </p:txBody>
          </p:sp>
        </p:grpSp>
        <p:sp>
          <p:nvSpPr>
            <p:cNvPr id="10" name="文本框 9"/>
            <p:cNvSpPr txBox="1"/>
            <p:nvPr/>
          </p:nvSpPr>
          <p:spPr>
            <a:xfrm>
              <a:off x="5680688" y="3098810"/>
              <a:ext cx="16209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dirty="0">
                  <a:solidFill>
                    <a:schemeClr val="bg1"/>
                  </a:solidFill>
                  <a:latin typeface="汉仪细中圆简" panose="02010609000101010101" pitchFamily="49" charset="-122"/>
                  <a:ea typeface="汉仪细中圆简" panose="02010609000101010101" pitchFamily="49" charset="-122"/>
                </a:rPr>
                <a:t>公司背景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77060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7"/>
          <p:cNvSpPr/>
          <p:nvPr/>
        </p:nvSpPr>
        <p:spPr>
          <a:xfrm>
            <a:off x="6156960" y="-121920"/>
            <a:ext cx="5760720" cy="6979920"/>
          </a:xfrm>
          <a:custGeom>
            <a:avLst/>
            <a:gdLst>
              <a:gd name="connsiteX0" fmla="*/ 0 w 5943600"/>
              <a:gd name="connsiteY0" fmla="*/ 0 h 6858000"/>
              <a:gd name="connsiteX1" fmla="*/ 5943600 w 5943600"/>
              <a:gd name="connsiteY1" fmla="*/ 0 h 6858000"/>
              <a:gd name="connsiteX2" fmla="*/ 5943600 w 5943600"/>
              <a:gd name="connsiteY2" fmla="*/ 6858000 h 6858000"/>
              <a:gd name="connsiteX3" fmla="*/ 0 w 5943600"/>
              <a:gd name="connsiteY3" fmla="*/ 6858000 h 6858000"/>
              <a:gd name="connsiteX4" fmla="*/ 0 w 5943600"/>
              <a:gd name="connsiteY4" fmla="*/ 0 h 6858000"/>
              <a:gd name="connsiteX0" fmla="*/ 0 w 5943600"/>
              <a:gd name="connsiteY0" fmla="*/ 0 h 6858000"/>
              <a:gd name="connsiteX1" fmla="*/ 5943600 w 5943600"/>
              <a:gd name="connsiteY1" fmla="*/ 0 h 6858000"/>
              <a:gd name="connsiteX2" fmla="*/ 5943600 w 5943600"/>
              <a:gd name="connsiteY2" fmla="*/ 6858000 h 6858000"/>
              <a:gd name="connsiteX3" fmla="*/ 1722120 w 5943600"/>
              <a:gd name="connsiteY3" fmla="*/ 6827520 h 6858000"/>
              <a:gd name="connsiteX4" fmla="*/ 0 w 5943600"/>
              <a:gd name="connsiteY4" fmla="*/ 0 h 6858000"/>
              <a:gd name="connsiteX0" fmla="*/ 0 w 6202680"/>
              <a:gd name="connsiteY0" fmla="*/ 15240 h 6858000"/>
              <a:gd name="connsiteX1" fmla="*/ 6202680 w 6202680"/>
              <a:gd name="connsiteY1" fmla="*/ 0 h 6858000"/>
              <a:gd name="connsiteX2" fmla="*/ 6202680 w 6202680"/>
              <a:gd name="connsiteY2" fmla="*/ 6858000 h 6858000"/>
              <a:gd name="connsiteX3" fmla="*/ 1981200 w 6202680"/>
              <a:gd name="connsiteY3" fmla="*/ 6827520 h 6858000"/>
              <a:gd name="connsiteX4" fmla="*/ 0 w 6202680"/>
              <a:gd name="connsiteY4" fmla="*/ 15240 h 6858000"/>
              <a:gd name="connsiteX0" fmla="*/ 0 w 6370320"/>
              <a:gd name="connsiteY0" fmla="*/ 15240 h 6858000"/>
              <a:gd name="connsiteX1" fmla="*/ 6370320 w 6370320"/>
              <a:gd name="connsiteY1" fmla="*/ 0 h 6858000"/>
              <a:gd name="connsiteX2" fmla="*/ 6370320 w 6370320"/>
              <a:gd name="connsiteY2" fmla="*/ 6858000 h 6858000"/>
              <a:gd name="connsiteX3" fmla="*/ 2148840 w 6370320"/>
              <a:gd name="connsiteY3" fmla="*/ 6827520 h 6858000"/>
              <a:gd name="connsiteX4" fmla="*/ 0 w 6370320"/>
              <a:gd name="connsiteY4" fmla="*/ 15240 h 6858000"/>
              <a:gd name="connsiteX0" fmla="*/ 0 w 7147560"/>
              <a:gd name="connsiteY0" fmla="*/ 15240 h 6858000"/>
              <a:gd name="connsiteX1" fmla="*/ 7147560 w 7147560"/>
              <a:gd name="connsiteY1" fmla="*/ 0 h 6858000"/>
              <a:gd name="connsiteX2" fmla="*/ 7147560 w 7147560"/>
              <a:gd name="connsiteY2" fmla="*/ 6858000 h 6858000"/>
              <a:gd name="connsiteX3" fmla="*/ 2926080 w 7147560"/>
              <a:gd name="connsiteY3" fmla="*/ 6827520 h 6858000"/>
              <a:gd name="connsiteX4" fmla="*/ 0 w 7147560"/>
              <a:gd name="connsiteY4" fmla="*/ 15240 h 6858000"/>
              <a:gd name="connsiteX0" fmla="*/ 0 w 6126480"/>
              <a:gd name="connsiteY0" fmla="*/ 15240 h 6858000"/>
              <a:gd name="connsiteX1" fmla="*/ 6126480 w 6126480"/>
              <a:gd name="connsiteY1" fmla="*/ 0 h 6858000"/>
              <a:gd name="connsiteX2" fmla="*/ 6126480 w 6126480"/>
              <a:gd name="connsiteY2" fmla="*/ 6858000 h 6858000"/>
              <a:gd name="connsiteX3" fmla="*/ 1905000 w 6126480"/>
              <a:gd name="connsiteY3" fmla="*/ 6827520 h 6858000"/>
              <a:gd name="connsiteX4" fmla="*/ 0 w 6126480"/>
              <a:gd name="connsiteY4" fmla="*/ 15240 h 6858000"/>
              <a:gd name="connsiteX0" fmla="*/ 0 w 6126480"/>
              <a:gd name="connsiteY0" fmla="*/ 15240 h 6858000"/>
              <a:gd name="connsiteX1" fmla="*/ 6126480 w 6126480"/>
              <a:gd name="connsiteY1" fmla="*/ 0 h 6858000"/>
              <a:gd name="connsiteX2" fmla="*/ 6126480 w 6126480"/>
              <a:gd name="connsiteY2" fmla="*/ 6858000 h 6858000"/>
              <a:gd name="connsiteX3" fmla="*/ 1905000 w 6126480"/>
              <a:gd name="connsiteY3" fmla="*/ 6827520 h 6858000"/>
              <a:gd name="connsiteX4" fmla="*/ 0 w 6126480"/>
              <a:gd name="connsiteY4" fmla="*/ 15240 h 6858000"/>
              <a:gd name="connsiteX0" fmla="*/ 0 w 6126480"/>
              <a:gd name="connsiteY0" fmla="*/ 15240 h 6858000"/>
              <a:gd name="connsiteX1" fmla="*/ 6126480 w 6126480"/>
              <a:gd name="connsiteY1" fmla="*/ 0 h 6858000"/>
              <a:gd name="connsiteX2" fmla="*/ 6126480 w 6126480"/>
              <a:gd name="connsiteY2" fmla="*/ 6858000 h 6858000"/>
              <a:gd name="connsiteX3" fmla="*/ 1249680 w 6126480"/>
              <a:gd name="connsiteY3" fmla="*/ 6827520 h 6858000"/>
              <a:gd name="connsiteX4" fmla="*/ 0 w 6126480"/>
              <a:gd name="connsiteY4" fmla="*/ 15240 h 6858000"/>
              <a:gd name="connsiteX0" fmla="*/ 0 w 6126480"/>
              <a:gd name="connsiteY0" fmla="*/ 15240 h 6858000"/>
              <a:gd name="connsiteX1" fmla="*/ 6126480 w 6126480"/>
              <a:gd name="connsiteY1" fmla="*/ 0 h 6858000"/>
              <a:gd name="connsiteX2" fmla="*/ 6126480 w 6126480"/>
              <a:gd name="connsiteY2" fmla="*/ 6858000 h 6858000"/>
              <a:gd name="connsiteX3" fmla="*/ 1417320 w 6126480"/>
              <a:gd name="connsiteY3" fmla="*/ 6842760 h 6858000"/>
              <a:gd name="connsiteX4" fmla="*/ 0 w 6126480"/>
              <a:gd name="connsiteY4" fmla="*/ 15240 h 6858000"/>
              <a:gd name="connsiteX0" fmla="*/ 0 w 6355080"/>
              <a:gd name="connsiteY0" fmla="*/ 0 h 6858000"/>
              <a:gd name="connsiteX1" fmla="*/ 6355080 w 6355080"/>
              <a:gd name="connsiteY1" fmla="*/ 0 h 6858000"/>
              <a:gd name="connsiteX2" fmla="*/ 6355080 w 6355080"/>
              <a:gd name="connsiteY2" fmla="*/ 6858000 h 6858000"/>
              <a:gd name="connsiteX3" fmla="*/ 1645920 w 6355080"/>
              <a:gd name="connsiteY3" fmla="*/ 6842760 h 6858000"/>
              <a:gd name="connsiteX4" fmla="*/ 0 w 6355080"/>
              <a:gd name="connsiteY4" fmla="*/ 0 h 6858000"/>
              <a:gd name="connsiteX0" fmla="*/ 0 w 6263640"/>
              <a:gd name="connsiteY0" fmla="*/ 0 h 6858000"/>
              <a:gd name="connsiteX1" fmla="*/ 6263640 w 6263640"/>
              <a:gd name="connsiteY1" fmla="*/ 0 h 6858000"/>
              <a:gd name="connsiteX2" fmla="*/ 6263640 w 6263640"/>
              <a:gd name="connsiteY2" fmla="*/ 6858000 h 6858000"/>
              <a:gd name="connsiteX3" fmla="*/ 1554480 w 6263640"/>
              <a:gd name="connsiteY3" fmla="*/ 6842760 h 6858000"/>
              <a:gd name="connsiteX4" fmla="*/ 0 w 6263640"/>
              <a:gd name="connsiteY4" fmla="*/ 0 h 6858000"/>
              <a:gd name="connsiteX0" fmla="*/ 0 w 6644640"/>
              <a:gd name="connsiteY0" fmla="*/ 45720 h 6858000"/>
              <a:gd name="connsiteX1" fmla="*/ 6644640 w 6644640"/>
              <a:gd name="connsiteY1" fmla="*/ 0 h 6858000"/>
              <a:gd name="connsiteX2" fmla="*/ 6644640 w 6644640"/>
              <a:gd name="connsiteY2" fmla="*/ 6858000 h 6858000"/>
              <a:gd name="connsiteX3" fmla="*/ 1935480 w 6644640"/>
              <a:gd name="connsiteY3" fmla="*/ 6842760 h 6858000"/>
              <a:gd name="connsiteX4" fmla="*/ 0 w 6644640"/>
              <a:gd name="connsiteY4" fmla="*/ 45720 h 6858000"/>
              <a:gd name="connsiteX0" fmla="*/ 0 w 5897880"/>
              <a:gd name="connsiteY0" fmla="*/ 76200 h 6858000"/>
              <a:gd name="connsiteX1" fmla="*/ 5897880 w 5897880"/>
              <a:gd name="connsiteY1" fmla="*/ 0 h 6858000"/>
              <a:gd name="connsiteX2" fmla="*/ 5897880 w 5897880"/>
              <a:gd name="connsiteY2" fmla="*/ 6858000 h 6858000"/>
              <a:gd name="connsiteX3" fmla="*/ 1188720 w 5897880"/>
              <a:gd name="connsiteY3" fmla="*/ 6842760 h 6858000"/>
              <a:gd name="connsiteX4" fmla="*/ 0 w 5897880"/>
              <a:gd name="connsiteY4" fmla="*/ 76200 h 6858000"/>
              <a:gd name="connsiteX0" fmla="*/ 0 w 5806440"/>
              <a:gd name="connsiteY0" fmla="*/ 76200 h 6858000"/>
              <a:gd name="connsiteX1" fmla="*/ 5806440 w 5806440"/>
              <a:gd name="connsiteY1" fmla="*/ 0 h 6858000"/>
              <a:gd name="connsiteX2" fmla="*/ 5806440 w 5806440"/>
              <a:gd name="connsiteY2" fmla="*/ 6858000 h 6858000"/>
              <a:gd name="connsiteX3" fmla="*/ 1097280 w 5806440"/>
              <a:gd name="connsiteY3" fmla="*/ 6842760 h 6858000"/>
              <a:gd name="connsiteX4" fmla="*/ 0 w 5806440"/>
              <a:gd name="connsiteY4" fmla="*/ 76200 h 6858000"/>
              <a:gd name="connsiteX0" fmla="*/ 0 w 5775960"/>
              <a:gd name="connsiteY0" fmla="*/ 15240 h 6858000"/>
              <a:gd name="connsiteX1" fmla="*/ 5775960 w 5775960"/>
              <a:gd name="connsiteY1" fmla="*/ 0 h 6858000"/>
              <a:gd name="connsiteX2" fmla="*/ 5775960 w 5775960"/>
              <a:gd name="connsiteY2" fmla="*/ 6858000 h 6858000"/>
              <a:gd name="connsiteX3" fmla="*/ 1066800 w 5775960"/>
              <a:gd name="connsiteY3" fmla="*/ 6842760 h 6858000"/>
              <a:gd name="connsiteX4" fmla="*/ 0 w 5775960"/>
              <a:gd name="connsiteY4" fmla="*/ 1524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75960" h="6858000">
                <a:moveTo>
                  <a:pt x="0" y="15240"/>
                </a:moveTo>
                <a:lnTo>
                  <a:pt x="5775960" y="0"/>
                </a:lnTo>
                <a:lnTo>
                  <a:pt x="5775960" y="6858000"/>
                </a:lnTo>
                <a:lnTo>
                  <a:pt x="1066800" y="6842760"/>
                </a:lnTo>
                <a:lnTo>
                  <a:pt x="0" y="1524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653530" y="1719590"/>
            <a:ext cx="5503430" cy="6648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>
                <a:solidFill>
                  <a:schemeClr val="bg1"/>
                </a:solidFill>
              </a:rPr>
              <a:t>携程旅行</a:t>
            </a:r>
            <a:r>
              <a:rPr lang="en-US" altLang="zh-CN" sz="2800" dirty="0">
                <a:solidFill>
                  <a:schemeClr val="bg1"/>
                </a:solidFill>
              </a:rPr>
              <a:t>——</a:t>
            </a:r>
            <a:r>
              <a:rPr lang="zh-CN" altLang="en-US" sz="2800" dirty="0">
                <a:solidFill>
                  <a:schemeClr val="bg1"/>
                </a:solidFill>
              </a:rPr>
              <a:t>携程在手，说走就走</a:t>
            </a:r>
            <a:endParaRPr lang="en-US" altLang="zh-CN" sz="2800" dirty="0">
              <a:solidFill>
                <a:schemeClr val="bg1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6431280" y="-121920"/>
            <a:ext cx="5760720" cy="6979920"/>
          </a:xfrm>
          <a:custGeom>
            <a:avLst/>
            <a:gdLst>
              <a:gd name="connsiteX0" fmla="*/ 0 w 5943600"/>
              <a:gd name="connsiteY0" fmla="*/ 0 h 6858000"/>
              <a:gd name="connsiteX1" fmla="*/ 5943600 w 5943600"/>
              <a:gd name="connsiteY1" fmla="*/ 0 h 6858000"/>
              <a:gd name="connsiteX2" fmla="*/ 5943600 w 5943600"/>
              <a:gd name="connsiteY2" fmla="*/ 6858000 h 6858000"/>
              <a:gd name="connsiteX3" fmla="*/ 0 w 5943600"/>
              <a:gd name="connsiteY3" fmla="*/ 6858000 h 6858000"/>
              <a:gd name="connsiteX4" fmla="*/ 0 w 5943600"/>
              <a:gd name="connsiteY4" fmla="*/ 0 h 6858000"/>
              <a:gd name="connsiteX0" fmla="*/ 0 w 5943600"/>
              <a:gd name="connsiteY0" fmla="*/ 0 h 6858000"/>
              <a:gd name="connsiteX1" fmla="*/ 5943600 w 5943600"/>
              <a:gd name="connsiteY1" fmla="*/ 0 h 6858000"/>
              <a:gd name="connsiteX2" fmla="*/ 5943600 w 5943600"/>
              <a:gd name="connsiteY2" fmla="*/ 6858000 h 6858000"/>
              <a:gd name="connsiteX3" fmla="*/ 1722120 w 5943600"/>
              <a:gd name="connsiteY3" fmla="*/ 6827520 h 6858000"/>
              <a:gd name="connsiteX4" fmla="*/ 0 w 5943600"/>
              <a:gd name="connsiteY4" fmla="*/ 0 h 6858000"/>
              <a:gd name="connsiteX0" fmla="*/ 0 w 6202680"/>
              <a:gd name="connsiteY0" fmla="*/ 15240 h 6858000"/>
              <a:gd name="connsiteX1" fmla="*/ 6202680 w 6202680"/>
              <a:gd name="connsiteY1" fmla="*/ 0 h 6858000"/>
              <a:gd name="connsiteX2" fmla="*/ 6202680 w 6202680"/>
              <a:gd name="connsiteY2" fmla="*/ 6858000 h 6858000"/>
              <a:gd name="connsiteX3" fmla="*/ 1981200 w 6202680"/>
              <a:gd name="connsiteY3" fmla="*/ 6827520 h 6858000"/>
              <a:gd name="connsiteX4" fmla="*/ 0 w 6202680"/>
              <a:gd name="connsiteY4" fmla="*/ 15240 h 6858000"/>
              <a:gd name="connsiteX0" fmla="*/ 0 w 6370320"/>
              <a:gd name="connsiteY0" fmla="*/ 15240 h 6858000"/>
              <a:gd name="connsiteX1" fmla="*/ 6370320 w 6370320"/>
              <a:gd name="connsiteY1" fmla="*/ 0 h 6858000"/>
              <a:gd name="connsiteX2" fmla="*/ 6370320 w 6370320"/>
              <a:gd name="connsiteY2" fmla="*/ 6858000 h 6858000"/>
              <a:gd name="connsiteX3" fmla="*/ 2148840 w 6370320"/>
              <a:gd name="connsiteY3" fmla="*/ 6827520 h 6858000"/>
              <a:gd name="connsiteX4" fmla="*/ 0 w 6370320"/>
              <a:gd name="connsiteY4" fmla="*/ 15240 h 6858000"/>
              <a:gd name="connsiteX0" fmla="*/ 0 w 7147560"/>
              <a:gd name="connsiteY0" fmla="*/ 15240 h 6858000"/>
              <a:gd name="connsiteX1" fmla="*/ 7147560 w 7147560"/>
              <a:gd name="connsiteY1" fmla="*/ 0 h 6858000"/>
              <a:gd name="connsiteX2" fmla="*/ 7147560 w 7147560"/>
              <a:gd name="connsiteY2" fmla="*/ 6858000 h 6858000"/>
              <a:gd name="connsiteX3" fmla="*/ 2926080 w 7147560"/>
              <a:gd name="connsiteY3" fmla="*/ 6827520 h 6858000"/>
              <a:gd name="connsiteX4" fmla="*/ 0 w 7147560"/>
              <a:gd name="connsiteY4" fmla="*/ 15240 h 6858000"/>
              <a:gd name="connsiteX0" fmla="*/ 0 w 6126480"/>
              <a:gd name="connsiteY0" fmla="*/ 15240 h 6858000"/>
              <a:gd name="connsiteX1" fmla="*/ 6126480 w 6126480"/>
              <a:gd name="connsiteY1" fmla="*/ 0 h 6858000"/>
              <a:gd name="connsiteX2" fmla="*/ 6126480 w 6126480"/>
              <a:gd name="connsiteY2" fmla="*/ 6858000 h 6858000"/>
              <a:gd name="connsiteX3" fmla="*/ 1905000 w 6126480"/>
              <a:gd name="connsiteY3" fmla="*/ 6827520 h 6858000"/>
              <a:gd name="connsiteX4" fmla="*/ 0 w 6126480"/>
              <a:gd name="connsiteY4" fmla="*/ 15240 h 6858000"/>
              <a:gd name="connsiteX0" fmla="*/ 0 w 6126480"/>
              <a:gd name="connsiteY0" fmla="*/ 15240 h 6858000"/>
              <a:gd name="connsiteX1" fmla="*/ 6126480 w 6126480"/>
              <a:gd name="connsiteY1" fmla="*/ 0 h 6858000"/>
              <a:gd name="connsiteX2" fmla="*/ 6126480 w 6126480"/>
              <a:gd name="connsiteY2" fmla="*/ 6858000 h 6858000"/>
              <a:gd name="connsiteX3" fmla="*/ 1905000 w 6126480"/>
              <a:gd name="connsiteY3" fmla="*/ 6827520 h 6858000"/>
              <a:gd name="connsiteX4" fmla="*/ 0 w 6126480"/>
              <a:gd name="connsiteY4" fmla="*/ 15240 h 6858000"/>
              <a:gd name="connsiteX0" fmla="*/ 0 w 6126480"/>
              <a:gd name="connsiteY0" fmla="*/ 15240 h 6858000"/>
              <a:gd name="connsiteX1" fmla="*/ 6126480 w 6126480"/>
              <a:gd name="connsiteY1" fmla="*/ 0 h 6858000"/>
              <a:gd name="connsiteX2" fmla="*/ 6126480 w 6126480"/>
              <a:gd name="connsiteY2" fmla="*/ 6858000 h 6858000"/>
              <a:gd name="connsiteX3" fmla="*/ 1249680 w 6126480"/>
              <a:gd name="connsiteY3" fmla="*/ 6827520 h 6858000"/>
              <a:gd name="connsiteX4" fmla="*/ 0 w 6126480"/>
              <a:gd name="connsiteY4" fmla="*/ 15240 h 6858000"/>
              <a:gd name="connsiteX0" fmla="*/ 0 w 6126480"/>
              <a:gd name="connsiteY0" fmla="*/ 15240 h 6858000"/>
              <a:gd name="connsiteX1" fmla="*/ 6126480 w 6126480"/>
              <a:gd name="connsiteY1" fmla="*/ 0 h 6858000"/>
              <a:gd name="connsiteX2" fmla="*/ 6126480 w 6126480"/>
              <a:gd name="connsiteY2" fmla="*/ 6858000 h 6858000"/>
              <a:gd name="connsiteX3" fmla="*/ 1417320 w 6126480"/>
              <a:gd name="connsiteY3" fmla="*/ 6842760 h 6858000"/>
              <a:gd name="connsiteX4" fmla="*/ 0 w 6126480"/>
              <a:gd name="connsiteY4" fmla="*/ 15240 h 6858000"/>
              <a:gd name="connsiteX0" fmla="*/ 0 w 6355080"/>
              <a:gd name="connsiteY0" fmla="*/ 0 h 6858000"/>
              <a:gd name="connsiteX1" fmla="*/ 6355080 w 6355080"/>
              <a:gd name="connsiteY1" fmla="*/ 0 h 6858000"/>
              <a:gd name="connsiteX2" fmla="*/ 6355080 w 6355080"/>
              <a:gd name="connsiteY2" fmla="*/ 6858000 h 6858000"/>
              <a:gd name="connsiteX3" fmla="*/ 1645920 w 6355080"/>
              <a:gd name="connsiteY3" fmla="*/ 6842760 h 6858000"/>
              <a:gd name="connsiteX4" fmla="*/ 0 w 6355080"/>
              <a:gd name="connsiteY4" fmla="*/ 0 h 6858000"/>
              <a:gd name="connsiteX0" fmla="*/ 0 w 6263640"/>
              <a:gd name="connsiteY0" fmla="*/ 0 h 6858000"/>
              <a:gd name="connsiteX1" fmla="*/ 6263640 w 6263640"/>
              <a:gd name="connsiteY1" fmla="*/ 0 h 6858000"/>
              <a:gd name="connsiteX2" fmla="*/ 6263640 w 6263640"/>
              <a:gd name="connsiteY2" fmla="*/ 6858000 h 6858000"/>
              <a:gd name="connsiteX3" fmla="*/ 1554480 w 6263640"/>
              <a:gd name="connsiteY3" fmla="*/ 6842760 h 6858000"/>
              <a:gd name="connsiteX4" fmla="*/ 0 w 6263640"/>
              <a:gd name="connsiteY4" fmla="*/ 0 h 6858000"/>
              <a:gd name="connsiteX0" fmla="*/ 0 w 6644640"/>
              <a:gd name="connsiteY0" fmla="*/ 45720 h 6858000"/>
              <a:gd name="connsiteX1" fmla="*/ 6644640 w 6644640"/>
              <a:gd name="connsiteY1" fmla="*/ 0 h 6858000"/>
              <a:gd name="connsiteX2" fmla="*/ 6644640 w 6644640"/>
              <a:gd name="connsiteY2" fmla="*/ 6858000 h 6858000"/>
              <a:gd name="connsiteX3" fmla="*/ 1935480 w 6644640"/>
              <a:gd name="connsiteY3" fmla="*/ 6842760 h 6858000"/>
              <a:gd name="connsiteX4" fmla="*/ 0 w 6644640"/>
              <a:gd name="connsiteY4" fmla="*/ 45720 h 6858000"/>
              <a:gd name="connsiteX0" fmla="*/ 0 w 5897880"/>
              <a:gd name="connsiteY0" fmla="*/ 76200 h 6858000"/>
              <a:gd name="connsiteX1" fmla="*/ 5897880 w 5897880"/>
              <a:gd name="connsiteY1" fmla="*/ 0 h 6858000"/>
              <a:gd name="connsiteX2" fmla="*/ 5897880 w 5897880"/>
              <a:gd name="connsiteY2" fmla="*/ 6858000 h 6858000"/>
              <a:gd name="connsiteX3" fmla="*/ 1188720 w 5897880"/>
              <a:gd name="connsiteY3" fmla="*/ 6842760 h 6858000"/>
              <a:gd name="connsiteX4" fmla="*/ 0 w 5897880"/>
              <a:gd name="connsiteY4" fmla="*/ 76200 h 6858000"/>
              <a:gd name="connsiteX0" fmla="*/ 0 w 5806440"/>
              <a:gd name="connsiteY0" fmla="*/ 76200 h 6858000"/>
              <a:gd name="connsiteX1" fmla="*/ 5806440 w 5806440"/>
              <a:gd name="connsiteY1" fmla="*/ 0 h 6858000"/>
              <a:gd name="connsiteX2" fmla="*/ 5806440 w 5806440"/>
              <a:gd name="connsiteY2" fmla="*/ 6858000 h 6858000"/>
              <a:gd name="connsiteX3" fmla="*/ 1097280 w 5806440"/>
              <a:gd name="connsiteY3" fmla="*/ 6842760 h 6858000"/>
              <a:gd name="connsiteX4" fmla="*/ 0 w 5806440"/>
              <a:gd name="connsiteY4" fmla="*/ 76200 h 6858000"/>
              <a:gd name="connsiteX0" fmla="*/ 0 w 5775960"/>
              <a:gd name="connsiteY0" fmla="*/ 15240 h 6858000"/>
              <a:gd name="connsiteX1" fmla="*/ 5775960 w 5775960"/>
              <a:gd name="connsiteY1" fmla="*/ 0 h 6858000"/>
              <a:gd name="connsiteX2" fmla="*/ 5775960 w 5775960"/>
              <a:gd name="connsiteY2" fmla="*/ 6858000 h 6858000"/>
              <a:gd name="connsiteX3" fmla="*/ 1066800 w 5775960"/>
              <a:gd name="connsiteY3" fmla="*/ 6842760 h 6858000"/>
              <a:gd name="connsiteX4" fmla="*/ 0 w 5775960"/>
              <a:gd name="connsiteY4" fmla="*/ 1524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75960" h="6858000">
                <a:moveTo>
                  <a:pt x="0" y="15240"/>
                </a:moveTo>
                <a:lnTo>
                  <a:pt x="5775960" y="0"/>
                </a:lnTo>
                <a:lnTo>
                  <a:pt x="5775960" y="6858000"/>
                </a:lnTo>
                <a:lnTo>
                  <a:pt x="1066800" y="6842760"/>
                </a:lnTo>
                <a:lnTo>
                  <a:pt x="0" y="1524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788803" y="2616200"/>
            <a:ext cx="5093837" cy="22395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dirty="0">
                <a:solidFill>
                  <a:schemeClr val="bg1"/>
                </a:solidFill>
              </a:rPr>
              <a:t>携程是一家在线旅游的票务服务公司，主打机票、火车票、门票、酒店等预定。</a:t>
            </a:r>
            <a:r>
              <a:rPr lang="en-US" altLang="zh-CN" sz="2400" dirty="0">
                <a:solidFill>
                  <a:schemeClr val="bg1"/>
                </a:solidFill>
              </a:rPr>
              <a:t>2003</a:t>
            </a:r>
            <a:r>
              <a:rPr lang="zh-CN" altLang="en-US" sz="2400" dirty="0">
                <a:solidFill>
                  <a:schemeClr val="bg1"/>
                </a:solidFill>
              </a:rPr>
              <a:t>年</a:t>
            </a:r>
            <a:r>
              <a:rPr lang="en-US" altLang="zh-CN" sz="2400" dirty="0">
                <a:solidFill>
                  <a:schemeClr val="bg1"/>
                </a:solidFill>
              </a:rPr>
              <a:t>12</a:t>
            </a:r>
            <a:r>
              <a:rPr lang="zh-CN" altLang="en-US" sz="2400" dirty="0">
                <a:solidFill>
                  <a:schemeClr val="bg1"/>
                </a:solidFill>
              </a:rPr>
              <a:t>月，携程旅行网于在美国纳斯达克成功上市。</a:t>
            </a:r>
            <a:endParaRPr lang="zh-CN" altLang="en-US" sz="2400" spc="300" dirty="0">
              <a:solidFill>
                <a:schemeClr val="bg1"/>
              </a:solidFill>
              <a:latin typeface="汉仪细中圆简" panose="02010609000101010101" pitchFamily="49" charset="-122"/>
              <a:ea typeface="汉仪细中圆简" panose="0201060900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65242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20040" y="241957"/>
            <a:ext cx="689548" cy="769441"/>
            <a:chOff x="4206240" y="1394614"/>
            <a:chExt cx="914400" cy="1020346"/>
          </a:xfrm>
        </p:grpSpPr>
        <p:sp>
          <p:nvSpPr>
            <p:cNvPr id="3" name="圆角矩形 2"/>
            <p:cNvSpPr/>
            <p:nvPr/>
          </p:nvSpPr>
          <p:spPr>
            <a:xfrm>
              <a:off x="4206240" y="1417320"/>
              <a:ext cx="914400" cy="929640"/>
            </a:xfrm>
            <a:prstGeom prst="roundRect">
              <a:avLst/>
            </a:prstGeom>
            <a:solidFill>
              <a:srgbClr val="2E2E2E">
                <a:alpha val="37000"/>
              </a:srgbClr>
            </a:solidFill>
            <a:ln w="38100">
              <a:gradFill>
                <a:gsLst>
                  <a:gs pos="0">
                    <a:srgbClr val="545454"/>
                  </a:gs>
                  <a:gs pos="61000">
                    <a:schemeClr val="bg1">
                      <a:lumMod val="75000"/>
                    </a:schemeClr>
                  </a:gs>
                  <a:gs pos="3700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5400000" scaled="1"/>
              </a:gra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4329158" y="1394614"/>
              <a:ext cx="659399" cy="10203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dirty="0">
                  <a:gradFill>
                    <a:gsLst>
                      <a:gs pos="29088">
                        <a:srgbClr val="D1CFCF"/>
                      </a:gs>
                      <a:gs pos="0">
                        <a:srgbClr val="E0DEDE"/>
                      </a:gs>
                      <a:gs pos="100000">
                        <a:schemeClr val="bg2">
                          <a:lumMod val="25000"/>
                        </a:schemeClr>
                      </a:gs>
                      <a:gs pos="81000">
                        <a:srgbClr val="DADADA"/>
                      </a:gs>
                    </a:gsLst>
                    <a:lin ang="5400000" scaled="1"/>
                  </a:gra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方正综艺简体" panose="03000509000000000000" pitchFamily="65" charset="-122"/>
                  <a:ea typeface="方正综艺简体" panose="03000509000000000000" pitchFamily="65" charset="-122"/>
                </a:rPr>
                <a:t>3</a:t>
              </a:r>
              <a:endParaRPr lang="zh-CN" altLang="en-US" sz="4400" dirty="0">
                <a:gradFill>
                  <a:gsLst>
                    <a:gs pos="29088">
                      <a:srgbClr val="D1CFCF"/>
                    </a:gs>
                    <a:gs pos="0">
                      <a:srgbClr val="E0DEDE"/>
                    </a:gs>
                    <a:gs pos="100000">
                      <a:schemeClr val="bg2">
                        <a:lumMod val="25000"/>
                      </a:schemeClr>
                    </a:gs>
                    <a:gs pos="81000">
                      <a:srgbClr val="DADADA"/>
                    </a:gs>
                  </a:gsLst>
                  <a:lin ang="5400000" scaled="1"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方正综艺简体" panose="03000509000000000000" pitchFamily="65" charset="-122"/>
                <a:ea typeface="方正综艺简体" panose="03000509000000000000" pitchFamily="65" charset="-122"/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1102280" y="365067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汉仪细中圆简" panose="02010609000101010101" pitchFamily="49" charset="-122"/>
                <a:ea typeface="汉仪细中圆简" panose="02010609000101010101" pitchFamily="49" charset="-122"/>
              </a:rPr>
              <a:t>携程发展历程</a:t>
            </a:r>
          </a:p>
        </p:txBody>
      </p:sp>
      <p:grpSp>
        <p:nvGrpSpPr>
          <p:cNvPr id="27" name="组合 26"/>
          <p:cNvGrpSpPr/>
          <p:nvPr/>
        </p:nvGrpSpPr>
        <p:grpSpPr>
          <a:xfrm>
            <a:off x="3620939" y="1617019"/>
            <a:ext cx="6419327" cy="445532"/>
            <a:chOff x="3620939" y="1617019"/>
            <a:chExt cx="6419327" cy="445532"/>
          </a:xfrm>
        </p:grpSpPr>
        <p:sp>
          <p:nvSpPr>
            <p:cNvPr id="7" name="文本框 6"/>
            <p:cNvSpPr txBox="1"/>
            <p:nvPr/>
          </p:nvSpPr>
          <p:spPr>
            <a:xfrm>
              <a:off x="5011325" y="1617019"/>
              <a:ext cx="50289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</a:rPr>
                <a:t>携程获</a:t>
              </a:r>
              <a:r>
                <a:rPr lang="en-US" altLang="zh-CN" dirty="0">
                  <a:solidFill>
                    <a:schemeClr val="bg1"/>
                  </a:solidFill>
                </a:rPr>
                <a:t>Priceline</a:t>
              </a:r>
              <a:r>
                <a:rPr lang="zh-CN" altLang="en-US" dirty="0">
                  <a:solidFill>
                    <a:schemeClr val="bg1"/>
                  </a:solidFill>
                </a:rPr>
                <a:t>近</a:t>
              </a:r>
              <a:r>
                <a:rPr lang="en-US" altLang="zh-CN" dirty="0">
                  <a:solidFill>
                    <a:schemeClr val="bg1"/>
                  </a:solidFill>
                </a:rPr>
                <a:t>3</a:t>
              </a:r>
              <a:r>
                <a:rPr lang="zh-CN" altLang="en-US" dirty="0">
                  <a:solidFill>
                    <a:schemeClr val="bg1"/>
                  </a:solidFill>
                </a:rPr>
                <a:t>亿美元增持，持股增至</a:t>
              </a:r>
              <a:r>
                <a:rPr lang="en-US" altLang="zh-CN" dirty="0">
                  <a:solidFill>
                    <a:schemeClr val="bg1"/>
                  </a:solidFill>
                </a:rPr>
                <a:t>7.9%</a:t>
              </a:r>
              <a:r>
                <a:rPr lang="zh-CN" altLang="en-US" dirty="0">
                  <a:solidFill>
                    <a:schemeClr val="bg1"/>
                  </a:solidFill>
                </a:rPr>
                <a:t>。</a:t>
              </a:r>
              <a:endParaRPr lang="zh-CN" altLang="en-US" dirty="0">
                <a:solidFill>
                  <a:schemeClr val="bg1"/>
                </a:solidFill>
                <a:latin typeface="汉仪细中圆简" panose="02010609000101010101" pitchFamily="49" charset="-122"/>
                <a:ea typeface="汉仪细中圆简" panose="02010609000101010101" pitchFamily="49" charset="-122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3620939" y="1693219"/>
              <a:ext cx="9444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</a:rPr>
                <a:t>2014.10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3615258" y="2251448"/>
            <a:ext cx="8274873" cy="646331"/>
            <a:chOff x="3615258" y="2251448"/>
            <a:chExt cx="8274873" cy="646331"/>
          </a:xfrm>
        </p:grpSpPr>
        <p:sp>
          <p:nvSpPr>
            <p:cNvPr id="8" name="文本框 7"/>
            <p:cNvSpPr txBox="1"/>
            <p:nvPr/>
          </p:nvSpPr>
          <p:spPr>
            <a:xfrm>
              <a:off x="5011325" y="2251448"/>
              <a:ext cx="687880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</a:rPr>
                <a:t>与美国在线旅游公司</a:t>
              </a:r>
              <a:r>
                <a:rPr lang="en-US" altLang="zh-CN" dirty="0">
                  <a:solidFill>
                    <a:schemeClr val="bg1"/>
                  </a:solidFill>
                </a:rPr>
                <a:t>Priceline</a:t>
              </a:r>
              <a:r>
                <a:rPr lang="zh-CN" altLang="en-US" dirty="0">
                  <a:solidFill>
                    <a:schemeClr val="bg1"/>
                  </a:solidFill>
                </a:rPr>
                <a:t>达成投资合作，</a:t>
              </a:r>
              <a:r>
                <a:rPr lang="en-US" altLang="zh-CN" dirty="0">
                  <a:solidFill>
                    <a:schemeClr val="bg1"/>
                  </a:solidFill>
                </a:rPr>
                <a:t>Priceline</a:t>
              </a:r>
              <a:r>
                <a:rPr lang="zh-CN" altLang="en-US" dirty="0">
                  <a:solidFill>
                    <a:schemeClr val="bg1"/>
                  </a:solidFill>
                </a:rPr>
                <a:t>以可转换债券</a:t>
              </a:r>
              <a:endParaRPr lang="en-US" altLang="zh-CN" dirty="0">
                <a:solidFill>
                  <a:schemeClr val="bg1"/>
                </a:solidFill>
              </a:endParaRPr>
            </a:p>
            <a:p>
              <a:r>
                <a:rPr lang="zh-CN" altLang="en-US" dirty="0">
                  <a:solidFill>
                    <a:schemeClr val="bg1"/>
                  </a:solidFill>
                </a:rPr>
                <a:t>的形式向携程投资</a:t>
              </a:r>
              <a:r>
                <a:rPr lang="en-US" altLang="zh-CN" dirty="0">
                  <a:solidFill>
                    <a:schemeClr val="bg1"/>
                  </a:solidFill>
                </a:rPr>
                <a:t>5</a:t>
              </a:r>
              <a:r>
                <a:rPr lang="zh-CN" altLang="en-US" dirty="0">
                  <a:solidFill>
                    <a:schemeClr val="bg1"/>
                  </a:solidFill>
                </a:rPr>
                <a:t>亿美元。</a:t>
              </a:r>
              <a:endParaRPr lang="zh-CN" altLang="en-US" dirty="0">
                <a:solidFill>
                  <a:schemeClr val="bg1"/>
                </a:solidFill>
                <a:latin typeface="汉仪细中圆简" panose="02010609000101010101" pitchFamily="49" charset="-122"/>
                <a:ea typeface="汉仪细中圆简" panose="02010609000101010101" pitchFamily="49" charset="-122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3615258" y="2433018"/>
              <a:ext cx="8274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</a:rPr>
                <a:t>2014.8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3617557" y="3019099"/>
            <a:ext cx="5502585" cy="420571"/>
            <a:chOff x="3617557" y="3019099"/>
            <a:chExt cx="5502585" cy="420571"/>
          </a:xfrm>
        </p:grpSpPr>
        <p:sp>
          <p:nvSpPr>
            <p:cNvPr id="9" name="文本框 8"/>
            <p:cNvSpPr txBox="1"/>
            <p:nvPr/>
          </p:nvSpPr>
          <p:spPr>
            <a:xfrm>
              <a:off x="5011325" y="3019099"/>
              <a:ext cx="41088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</a:rPr>
                <a:t>携程旅行网于在美国纳斯达克成功上市</a:t>
              </a:r>
              <a:endParaRPr lang="zh-CN" altLang="en-US" dirty="0">
                <a:solidFill>
                  <a:schemeClr val="bg1"/>
                </a:solidFill>
                <a:latin typeface="汉仪细中圆简" panose="02010609000101010101" pitchFamily="49" charset="-122"/>
                <a:ea typeface="汉仪细中圆简" panose="02010609000101010101" pitchFamily="49" charset="-122"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3617557" y="3070338"/>
              <a:ext cx="9444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</a:rPr>
                <a:t>2003.12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3623584" y="3674419"/>
            <a:ext cx="5770672" cy="384571"/>
            <a:chOff x="3623584" y="3674419"/>
            <a:chExt cx="5770672" cy="384571"/>
          </a:xfrm>
        </p:grpSpPr>
        <p:sp>
          <p:nvSpPr>
            <p:cNvPr id="10" name="文本框 9"/>
            <p:cNvSpPr txBox="1"/>
            <p:nvPr/>
          </p:nvSpPr>
          <p:spPr>
            <a:xfrm>
              <a:off x="5011325" y="3674419"/>
              <a:ext cx="43829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</a:rPr>
                <a:t>获得来自老虎基金的</a:t>
              </a:r>
              <a:r>
                <a:rPr lang="en-US" altLang="zh-CN" dirty="0">
                  <a:solidFill>
                    <a:schemeClr val="bg1"/>
                  </a:solidFill>
                </a:rPr>
                <a:t>1000</a:t>
              </a:r>
              <a:r>
                <a:rPr lang="zh-CN" altLang="en-US" dirty="0">
                  <a:solidFill>
                    <a:schemeClr val="bg1"/>
                  </a:solidFill>
                </a:rPr>
                <a:t>万美元</a:t>
              </a:r>
              <a:r>
                <a:rPr lang="en-US" altLang="zh-CN" dirty="0">
                  <a:solidFill>
                    <a:schemeClr val="bg1"/>
                  </a:solidFill>
                </a:rPr>
                <a:t>C</a:t>
              </a:r>
              <a:r>
                <a:rPr lang="zh-CN" altLang="en-US" dirty="0">
                  <a:solidFill>
                    <a:schemeClr val="bg1"/>
                  </a:solidFill>
                </a:rPr>
                <a:t>轮融资</a:t>
              </a:r>
              <a:r>
                <a:rPr lang="en-US" altLang="zh-CN" dirty="0">
                  <a:solidFill>
                    <a:schemeClr val="bg1"/>
                  </a:solidFill>
                </a:rPr>
                <a:t>,</a:t>
              </a:r>
              <a:endParaRPr lang="zh-CN" altLang="en-US" dirty="0">
                <a:solidFill>
                  <a:schemeClr val="bg1"/>
                </a:solidFill>
                <a:latin typeface="汉仪细中圆简" panose="02010609000101010101" pitchFamily="49" charset="-122"/>
                <a:ea typeface="汉仪细中圆简" panose="02010609000101010101" pitchFamily="49" charset="-122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3623584" y="3689658"/>
              <a:ext cx="8274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</a:rPr>
                <a:t>2003.9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3623584" y="4146964"/>
            <a:ext cx="6852403" cy="646331"/>
            <a:chOff x="3623584" y="4146964"/>
            <a:chExt cx="6852403" cy="646331"/>
          </a:xfrm>
        </p:grpSpPr>
        <p:sp>
          <p:nvSpPr>
            <p:cNvPr id="11" name="文本框 10"/>
            <p:cNvSpPr txBox="1"/>
            <p:nvPr/>
          </p:nvSpPr>
          <p:spPr>
            <a:xfrm>
              <a:off x="4982175" y="4146964"/>
              <a:ext cx="549381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</a:rPr>
                <a:t>获得来自凯雷集团、软银中国、上实控股、兰馨亚洲</a:t>
              </a:r>
              <a:endParaRPr lang="en-US" altLang="zh-CN" dirty="0">
                <a:solidFill>
                  <a:schemeClr val="bg1"/>
                </a:solidFill>
              </a:endParaRPr>
            </a:p>
            <a:p>
              <a:r>
                <a:rPr lang="zh-CN" altLang="en-US" dirty="0">
                  <a:solidFill>
                    <a:schemeClr val="bg1"/>
                  </a:solidFill>
                </a:rPr>
                <a:t>的</a:t>
              </a:r>
              <a:r>
                <a:rPr lang="en-US" altLang="zh-CN" dirty="0">
                  <a:solidFill>
                    <a:schemeClr val="bg1"/>
                  </a:solidFill>
                </a:rPr>
                <a:t>1127</a:t>
              </a:r>
              <a:r>
                <a:rPr lang="zh-CN" altLang="en-US" dirty="0">
                  <a:solidFill>
                    <a:schemeClr val="bg1"/>
                  </a:solidFill>
                </a:rPr>
                <a:t>万美元的</a:t>
              </a:r>
              <a:r>
                <a:rPr lang="en-US" altLang="zh-CN" dirty="0">
                  <a:solidFill>
                    <a:schemeClr val="bg1"/>
                  </a:solidFill>
                </a:rPr>
                <a:t>B</a:t>
              </a:r>
              <a:r>
                <a:rPr lang="zh-CN" altLang="en-US" dirty="0">
                  <a:solidFill>
                    <a:schemeClr val="bg1"/>
                  </a:solidFill>
                </a:rPr>
                <a:t>轮投资</a:t>
              </a:r>
              <a:endParaRPr lang="zh-CN" altLang="en-US" dirty="0">
                <a:solidFill>
                  <a:schemeClr val="bg1"/>
                </a:solidFill>
                <a:latin typeface="汉仪细中圆简" panose="02010609000101010101" pitchFamily="49" charset="-122"/>
                <a:ea typeface="汉仪细中圆简" panose="02010609000101010101" pitchFamily="49" charset="-122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3623584" y="4344979"/>
              <a:ext cx="9444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</a:rPr>
                <a:t>2000.11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3615259" y="4877039"/>
            <a:ext cx="7513148" cy="646331"/>
            <a:chOff x="3615259" y="4877039"/>
            <a:chExt cx="7513148" cy="646331"/>
          </a:xfrm>
        </p:grpSpPr>
        <p:sp>
          <p:nvSpPr>
            <p:cNvPr id="12" name="文本框 11"/>
            <p:cNvSpPr txBox="1"/>
            <p:nvPr/>
          </p:nvSpPr>
          <p:spPr>
            <a:xfrm>
              <a:off x="5057514" y="4877039"/>
              <a:ext cx="607089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</a:rPr>
                <a:t>获得来自</a:t>
              </a:r>
              <a:r>
                <a:rPr lang="en-US" altLang="zh-CN" dirty="0">
                  <a:solidFill>
                    <a:schemeClr val="bg1"/>
                  </a:solidFill>
                </a:rPr>
                <a:t>IDG</a:t>
              </a:r>
              <a:r>
                <a:rPr lang="zh-CN" altLang="en-US" dirty="0">
                  <a:solidFill>
                    <a:schemeClr val="bg1"/>
                  </a:solidFill>
                </a:rPr>
                <a:t>、软银集团、晨兴创投、兰馨亚洲、上实控股</a:t>
              </a:r>
              <a:endParaRPr lang="en-US" altLang="zh-CN" dirty="0">
                <a:solidFill>
                  <a:schemeClr val="bg1"/>
                </a:solidFill>
              </a:endParaRPr>
            </a:p>
            <a:p>
              <a:r>
                <a:rPr lang="zh-CN" altLang="en-US" dirty="0">
                  <a:solidFill>
                    <a:schemeClr val="bg1"/>
                  </a:solidFill>
                </a:rPr>
                <a:t>的</a:t>
              </a:r>
              <a:r>
                <a:rPr lang="en-US" altLang="zh-CN" dirty="0">
                  <a:solidFill>
                    <a:schemeClr val="bg1"/>
                  </a:solidFill>
                </a:rPr>
                <a:t>450</a:t>
              </a:r>
              <a:r>
                <a:rPr lang="zh-CN" altLang="en-US" dirty="0">
                  <a:solidFill>
                    <a:schemeClr val="bg1"/>
                  </a:solidFill>
                </a:rPr>
                <a:t>万美元的</a:t>
              </a:r>
              <a:r>
                <a:rPr lang="en-US" altLang="zh-CN" dirty="0">
                  <a:solidFill>
                    <a:schemeClr val="bg1"/>
                  </a:solidFill>
                </a:rPr>
                <a:t>A</a:t>
              </a:r>
              <a:r>
                <a:rPr lang="zh-CN" altLang="en-US" dirty="0">
                  <a:solidFill>
                    <a:schemeClr val="bg1"/>
                  </a:solidFill>
                </a:rPr>
                <a:t>轮投资</a:t>
              </a:r>
              <a:endParaRPr lang="zh-CN" altLang="en-US" dirty="0">
                <a:solidFill>
                  <a:schemeClr val="bg1"/>
                </a:solidFill>
                <a:latin typeface="汉仪细中圆简" panose="02010609000101010101" pitchFamily="49" charset="-122"/>
                <a:ea typeface="汉仪细中圆简" panose="02010609000101010101" pitchFamily="49" charset="-122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3615259" y="5034809"/>
              <a:ext cx="8274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</a:rPr>
                <a:t>2000.3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3627468" y="5640379"/>
            <a:ext cx="7082853" cy="387307"/>
            <a:chOff x="3627468" y="5640379"/>
            <a:chExt cx="7082853" cy="387307"/>
          </a:xfrm>
        </p:grpSpPr>
        <p:sp>
          <p:nvSpPr>
            <p:cNvPr id="13" name="文本框 12"/>
            <p:cNvSpPr txBox="1"/>
            <p:nvPr/>
          </p:nvSpPr>
          <p:spPr>
            <a:xfrm>
              <a:off x="5011325" y="5640379"/>
              <a:ext cx="5698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</a:rPr>
                <a:t>携程旅行网开通，获得来自</a:t>
              </a:r>
              <a:r>
                <a:rPr lang="en-US" altLang="zh-CN" dirty="0">
                  <a:solidFill>
                    <a:schemeClr val="bg1"/>
                  </a:solidFill>
                </a:rPr>
                <a:t>IDG</a:t>
              </a:r>
              <a:r>
                <a:rPr lang="zh-CN" altLang="en-US" dirty="0">
                  <a:solidFill>
                    <a:schemeClr val="bg1"/>
                  </a:solidFill>
                </a:rPr>
                <a:t>的</a:t>
              </a:r>
              <a:r>
                <a:rPr lang="en-US" altLang="zh-CN" dirty="0">
                  <a:solidFill>
                    <a:schemeClr val="bg1"/>
                  </a:solidFill>
                </a:rPr>
                <a:t>50</a:t>
              </a:r>
              <a:r>
                <a:rPr lang="zh-CN" altLang="en-US" dirty="0">
                  <a:solidFill>
                    <a:schemeClr val="bg1"/>
                  </a:solidFill>
                </a:rPr>
                <a:t>万美元天使轮投资</a:t>
              </a:r>
              <a:endParaRPr lang="zh-CN" altLang="en-US" dirty="0">
                <a:solidFill>
                  <a:schemeClr val="bg1"/>
                </a:solidFill>
                <a:latin typeface="汉仪细中圆简" panose="02010609000101010101" pitchFamily="49" charset="-122"/>
                <a:ea typeface="汉仪细中圆简" panose="02010609000101010101" pitchFamily="49" charset="-122"/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3627468" y="5658354"/>
              <a:ext cx="9444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</a:rPr>
                <a:t>1999.10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4589616" y="1104639"/>
            <a:ext cx="249096" cy="4940808"/>
            <a:chOff x="4589616" y="1104639"/>
            <a:chExt cx="249096" cy="4940808"/>
          </a:xfrm>
        </p:grpSpPr>
        <p:sp>
          <p:nvSpPr>
            <p:cNvPr id="48" name="椭圆 47"/>
            <p:cNvSpPr/>
            <p:nvPr/>
          </p:nvSpPr>
          <p:spPr>
            <a:xfrm>
              <a:off x="4589616" y="1104639"/>
              <a:ext cx="243840" cy="243840"/>
            </a:xfrm>
            <a:prstGeom prst="ellipse">
              <a:avLst/>
            </a:prstGeom>
            <a:solidFill>
              <a:schemeClr val="tx1">
                <a:alpha val="15000"/>
              </a:schemeClr>
            </a:solidFill>
            <a:ln w="28575">
              <a:gradFill flip="none" rotWithShape="1">
                <a:gsLst>
                  <a:gs pos="0">
                    <a:srgbClr val="434343"/>
                  </a:gs>
                  <a:gs pos="34000">
                    <a:schemeClr val="bg1">
                      <a:lumMod val="75000"/>
                    </a:schemeClr>
                  </a:gs>
                  <a:gs pos="73000">
                    <a:schemeClr val="bg1">
                      <a:lumMod val="50000"/>
                    </a:schemeClr>
                  </a:gs>
                  <a:gs pos="100000">
                    <a:srgbClr val="686868"/>
                  </a:gs>
                </a:gsLst>
                <a:path path="rect">
                  <a:fillToRect l="100000" t="100000"/>
                </a:path>
                <a:tileRect r="-100000" b="-100000"/>
              </a:gra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/>
          </p:nvSpPr>
          <p:spPr>
            <a:xfrm>
              <a:off x="4594872" y="1693219"/>
              <a:ext cx="243840" cy="243840"/>
            </a:xfrm>
            <a:prstGeom prst="ellipse">
              <a:avLst/>
            </a:prstGeom>
            <a:solidFill>
              <a:schemeClr val="tx1">
                <a:alpha val="15000"/>
              </a:schemeClr>
            </a:solidFill>
            <a:ln w="28575">
              <a:gradFill flip="none" rotWithShape="1">
                <a:gsLst>
                  <a:gs pos="0">
                    <a:srgbClr val="434343"/>
                  </a:gs>
                  <a:gs pos="34000">
                    <a:schemeClr val="bg1">
                      <a:lumMod val="75000"/>
                    </a:schemeClr>
                  </a:gs>
                  <a:gs pos="73000">
                    <a:schemeClr val="bg1">
                      <a:lumMod val="50000"/>
                    </a:schemeClr>
                  </a:gs>
                  <a:gs pos="100000">
                    <a:srgbClr val="686868"/>
                  </a:gs>
                </a:gsLst>
                <a:path path="rect">
                  <a:fillToRect l="100000" t="100000"/>
                </a:path>
                <a:tileRect r="-100000" b="-100000"/>
              </a:gra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/>
          </p:nvSpPr>
          <p:spPr>
            <a:xfrm>
              <a:off x="4594872" y="3029855"/>
              <a:ext cx="243840" cy="243840"/>
            </a:xfrm>
            <a:prstGeom prst="ellipse">
              <a:avLst/>
            </a:prstGeom>
            <a:solidFill>
              <a:schemeClr val="tx1">
                <a:alpha val="15000"/>
              </a:schemeClr>
            </a:solidFill>
            <a:ln w="28575">
              <a:gradFill flip="none" rotWithShape="1">
                <a:gsLst>
                  <a:gs pos="0">
                    <a:srgbClr val="434343"/>
                  </a:gs>
                  <a:gs pos="34000">
                    <a:schemeClr val="bg1">
                      <a:lumMod val="75000"/>
                    </a:schemeClr>
                  </a:gs>
                  <a:gs pos="73000">
                    <a:schemeClr val="bg1">
                      <a:lumMod val="50000"/>
                    </a:schemeClr>
                  </a:gs>
                  <a:gs pos="100000">
                    <a:srgbClr val="686868"/>
                  </a:gs>
                </a:gsLst>
                <a:path path="rect">
                  <a:fillToRect l="100000" t="100000"/>
                </a:path>
                <a:tileRect r="-100000" b="-100000"/>
              </a:gra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/>
          </p:nvSpPr>
          <p:spPr>
            <a:xfrm>
              <a:off x="4594872" y="3698173"/>
              <a:ext cx="243840" cy="243840"/>
            </a:xfrm>
            <a:prstGeom prst="ellipse">
              <a:avLst/>
            </a:prstGeom>
            <a:solidFill>
              <a:schemeClr val="tx1">
                <a:alpha val="15000"/>
              </a:schemeClr>
            </a:solidFill>
            <a:ln w="28575">
              <a:gradFill flip="none" rotWithShape="1">
                <a:gsLst>
                  <a:gs pos="0">
                    <a:srgbClr val="434343"/>
                  </a:gs>
                  <a:gs pos="34000">
                    <a:schemeClr val="bg1">
                      <a:lumMod val="75000"/>
                    </a:schemeClr>
                  </a:gs>
                  <a:gs pos="73000">
                    <a:schemeClr val="bg1">
                      <a:lumMod val="50000"/>
                    </a:schemeClr>
                  </a:gs>
                  <a:gs pos="100000">
                    <a:srgbClr val="686868"/>
                  </a:gs>
                </a:gsLst>
                <a:path path="rect">
                  <a:fillToRect l="100000" t="100000"/>
                </a:path>
                <a:tileRect r="-100000" b="-100000"/>
              </a:gra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椭圆 20"/>
            <p:cNvSpPr/>
            <p:nvPr/>
          </p:nvSpPr>
          <p:spPr>
            <a:xfrm>
              <a:off x="4594872" y="4366491"/>
              <a:ext cx="243840" cy="243840"/>
            </a:xfrm>
            <a:prstGeom prst="ellipse">
              <a:avLst/>
            </a:prstGeom>
            <a:solidFill>
              <a:schemeClr val="tx1">
                <a:alpha val="15000"/>
              </a:schemeClr>
            </a:solidFill>
            <a:ln w="28575">
              <a:gradFill flip="none" rotWithShape="1">
                <a:gsLst>
                  <a:gs pos="0">
                    <a:srgbClr val="434343"/>
                  </a:gs>
                  <a:gs pos="34000">
                    <a:schemeClr val="bg1">
                      <a:lumMod val="75000"/>
                    </a:schemeClr>
                  </a:gs>
                  <a:gs pos="73000">
                    <a:schemeClr val="bg1">
                      <a:lumMod val="50000"/>
                    </a:schemeClr>
                  </a:gs>
                  <a:gs pos="100000">
                    <a:srgbClr val="686868"/>
                  </a:gs>
                </a:gsLst>
                <a:path path="rect">
                  <a:fillToRect l="100000" t="100000"/>
                </a:path>
                <a:tileRect r="-100000" b="-100000"/>
              </a:gra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4594872" y="5703125"/>
              <a:ext cx="243840" cy="243840"/>
            </a:xfrm>
            <a:prstGeom prst="ellipse">
              <a:avLst/>
            </a:prstGeom>
            <a:solidFill>
              <a:schemeClr val="tx1">
                <a:alpha val="15000"/>
              </a:schemeClr>
            </a:solidFill>
            <a:ln w="28575">
              <a:gradFill flip="none" rotWithShape="1">
                <a:gsLst>
                  <a:gs pos="0">
                    <a:srgbClr val="434343"/>
                  </a:gs>
                  <a:gs pos="34000">
                    <a:schemeClr val="bg1">
                      <a:lumMod val="75000"/>
                    </a:schemeClr>
                  </a:gs>
                  <a:gs pos="73000">
                    <a:schemeClr val="bg1">
                      <a:lumMod val="50000"/>
                    </a:schemeClr>
                  </a:gs>
                  <a:gs pos="100000">
                    <a:srgbClr val="686868"/>
                  </a:gs>
                </a:gsLst>
                <a:path path="rect">
                  <a:fillToRect l="100000" t="100000"/>
                </a:path>
                <a:tileRect r="-100000" b="-100000"/>
              </a:gra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椭圆 37"/>
            <p:cNvSpPr/>
            <p:nvPr/>
          </p:nvSpPr>
          <p:spPr>
            <a:xfrm>
              <a:off x="4594872" y="2361537"/>
              <a:ext cx="243840" cy="243840"/>
            </a:xfrm>
            <a:prstGeom prst="ellipse">
              <a:avLst/>
            </a:prstGeom>
            <a:solidFill>
              <a:schemeClr val="tx1">
                <a:alpha val="15000"/>
              </a:schemeClr>
            </a:solidFill>
            <a:ln w="28575">
              <a:gradFill flip="none" rotWithShape="1">
                <a:gsLst>
                  <a:gs pos="0">
                    <a:srgbClr val="434343"/>
                  </a:gs>
                  <a:gs pos="34000">
                    <a:schemeClr val="bg1">
                      <a:lumMod val="75000"/>
                    </a:schemeClr>
                  </a:gs>
                  <a:gs pos="73000">
                    <a:schemeClr val="bg1">
                      <a:lumMod val="50000"/>
                    </a:schemeClr>
                  </a:gs>
                  <a:gs pos="100000">
                    <a:srgbClr val="686868"/>
                  </a:gs>
                </a:gsLst>
                <a:path path="rect">
                  <a:fillToRect l="100000" t="100000"/>
                </a:path>
                <a:tileRect r="-100000" b="-100000"/>
              </a:gra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椭圆 38"/>
            <p:cNvSpPr/>
            <p:nvPr/>
          </p:nvSpPr>
          <p:spPr>
            <a:xfrm>
              <a:off x="4594872" y="5034809"/>
              <a:ext cx="243840" cy="243840"/>
            </a:xfrm>
            <a:prstGeom prst="ellipse">
              <a:avLst/>
            </a:prstGeom>
            <a:solidFill>
              <a:schemeClr val="tx1">
                <a:alpha val="15000"/>
              </a:schemeClr>
            </a:solidFill>
            <a:ln w="28575">
              <a:gradFill flip="none" rotWithShape="1">
                <a:gsLst>
                  <a:gs pos="0">
                    <a:srgbClr val="434343"/>
                  </a:gs>
                  <a:gs pos="34000">
                    <a:schemeClr val="bg1">
                      <a:lumMod val="75000"/>
                    </a:schemeClr>
                  </a:gs>
                  <a:gs pos="73000">
                    <a:schemeClr val="bg1">
                      <a:lumMod val="50000"/>
                    </a:schemeClr>
                  </a:gs>
                  <a:gs pos="100000">
                    <a:srgbClr val="686868"/>
                  </a:gs>
                </a:gsLst>
                <a:path path="rect">
                  <a:fillToRect l="100000" t="100000"/>
                </a:path>
                <a:tileRect r="-100000" b="-100000"/>
              </a:gra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0" name="直接连接符 39"/>
            <p:cNvCxnSpPr>
              <a:cxnSpLocks/>
            </p:cNvCxnSpPr>
            <p:nvPr/>
          </p:nvCxnSpPr>
          <p:spPr>
            <a:xfrm flipV="1">
              <a:off x="4724400" y="5186859"/>
              <a:ext cx="5255" cy="858588"/>
            </a:xfrm>
            <a:prstGeom prst="line">
              <a:avLst/>
            </a:prstGeom>
            <a:ln w="57150">
              <a:gradFill>
                <a:gsLst>
                  <a:gs pos="1000">
                    <a:srgbClr val="131313">
                      <a:alpha val="0"/>
                    </a:srgbClr>
                  </a:gs>
                  <a:gs pos="54638">
                    <a:schemeClr val="bg1"/>
                  </a:gs>
                  <a:gs pos="25000">
                    <a:schemeClr val="bg2">
                      <a:lumMod val="90000"/>
                    </a:schemeClr>
                  </a:gs>
                  <a:gs pos="84000">
                    <a:schemeClr val="bg1">
                      <a:lumMod val="75000"/>
                    </a:schemeClr>
                  </a:gs>
                  <a:gs pos="100000">
                    <a:srgbClr val="131313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/>
            <p:cNvCxnSpPr/>
            <p:nvPr/>
          </p:nvCxnSpPr>
          <p:spPr>
            <a:xfrm flipV="1">
              <a:off x="4711536" y="3810003"/>
              <a:ext cx="12864" cy="673923"/>
            </a:xfrm>
            <a:prstGeom prst="line">
              <a:avLst/>
            </a:prstGeom>
            <a:ln w="57150">
              <a:gradFill>
                <a:gsLst>
                  <a:gs pos="1000">
                    <a:srgbClr val="131313">
                      <a:alpha val="0"/>
                    </a:srgbClr>
                  </a:gs>
                  <a:gs pos="54638">
                    <a:schemeClr val="bg1"/>
                  </a:gs>
                  <a:gs pos="25000">
                    <a:schemeClr val="bg2">
                      <a:lumMod val="90000"/>
                    </a:schemeClr>
                  </a:gs>
                  <a:gs pos="84000">
                    <a:schemeClr val="bg1">
                      <a:lumMod val="75000"/>
                    </a:schemeClr>
                  </a:gs>
                  <a:gs pos="100000">
                    <a:srgbClr val="131313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/>
            <p:cNvCxnSpPr/>
            <p:nvPr/>
          </p:nvCxnSpPr>
          <p:spPr>
            <a:xfrm flipV="1">
              <a:off x="4711536" y="2485699"/>
              <a:ext cx="12864" cy="673923"/>
            </a:xfrm>
            <a:prstGeom prst="line">
              <a:avLst/>
            </a:prstGeom>
            <a:ln w="57150">
              <a:gradFill>
                <a:gsLst>
                  <a:gs pos="1000">
                    <a:srgbClr val="131313">
                      <a:alpha val="0"/>
                    </a:srgbClr>
                  </a:gs>
                  <a:gs pos="54638">
                    <a:schemeClr val="bg1"/>
                  </a:gs>
                  <a:gs pos="25000">
                    <a:schemeClr val="bg2">
                      <a:lumMod val="90000"/>
                    </a:schemeClr>
                  </a:gs>
                  <a:gs pos="84000">
                    <a:schemeClr val="bg1">
                      <a:lumMod val="75000"/>
                    </a:schemeClr>
                  </a:gs>
                  <a:gs pos="100000">
                    <a:srgbClr val="131313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/>
            <p:cNvCxnSpPr/>
            <p:nvPr/>
          </p:nvCxnSpPr>
          <p:spPr>
            <a:xfrm flipV="1">
              <a:off x="4711536" y="1192927"/>
              <a:ext cx="12864" cy="673923"/>
            </a:xfrm>
            <a:prstGeom prst="line">
              <a:avLst/>
            </a:prstGeom>
            <a:ln w="57150">
              <a:gradFill>
                <a:gsLst>
                  <a:gs pos="1000">
                    <a:srgbClr val="131313">
                      <a:alpha val="0"/>
                    </a:srgbClr>
                  </a:gs>
                  <a:gs pos="54638">
                    <a:schemeClr val="bg1"/>
                  </a:gs>
                  <a:gs pos="25000">
                    <a:schemeClr val="bg2">
                      <a:lumMod val="90000"/>
                    </a:schemeClr>
                  </a:gs>
                  <a:gs pos="84000">
                    <a:schemeClr val="bg1">
                      <a:lumMod val="75000"/>
                    </a:schemeClr>
                  </a:gs>
                  <a:gs pos="100000">
                    <a:srgbClr val="131313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06701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500"/>
                            </p:stCondLst>
                            <p:childTnLst>
                              <p:par>
                                <p:cTn id="2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500"/>
                            </p:stCondLst>
                            <p:childTnLst>
                              <p:par>
                                <p:cTn id="3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500"/>
                            </p:stCondLst>
                            <p:childTnLst>
                              <p:par>
                                <p:cTn id="3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6500"/>
                            </p:stCondLst>
                            <p:childTnLst>
                              <p:par>
                                <p:cTn id="4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矩形 4"/>
          <p:cNvSpPr/>
          <p:nvPr/>
        </p:nvSpPr>
        <p:spPr>
          <a:xfrm>
            <a:off x="0" y="-30480"/>
            <a:ext cx="5775960" cy="6888480"/>
          </a:xfrm>
          <a:custGeom>
            <a:avLst/>
            <a:gdLst>
              <a:gd name="connsiteX0" fmla="*/ 0 w 5684520"/>
              <a:gd name="connsiteY0" fmla="*/ 0 h 6858000"/>
              <a:gd name="connsiteX1" fmla="*/ 5684520 w 5684520"/>
              <a:gd name="connsiteY1" fmla="*/ 0 h 6858000"/>
              <a:gd name="connsiteX2" fmla="*/ 5684520 w 5684520"/>
              <a:gd name="connsiteY2" fmla="*/ 6858000 h 6858000"/>
              <a:gd name="connsiteX3" fmla="*/ 0 w 5684520"/>
              <a:gd name="connsiteY3" fmla="*/ 6858000 h 6858000"/>
              <a:gd name="connsiteX4" fmla="*/ 0 w 5684520"/>
              <a:gd name="connsiteY4" fmla="*/ 0 h 6858000"/>
              <a:gd name="connsiteX0" fmla="*/ 0 w 5684520"/>
              <a:gd name="connsiteY0" fmla="*/ 0 h 6873240"/>
              <a:gd name="connsiteX1" fmla="*/ 5684520 w 5684520"/>
              <a:gd name="connsiteY1" fmla="*/ 0 h 6873240"/>
              <a:gd name="connsiteX2" fmla="*/ 5379720 w 5684520"/>
              <a:gd name="connsiteY2" fmla="*/ 6873240 h 6873240"/>
              <a:gd name="connsiteX3" fmla="*/ 0 w 5684520"/>
              <a:gd name="connsiteY3" fmla="*/ 6858000 h 6873240"/>
              <a:gd name="connsiteX4" fmla="*/ 0 w 5684520"/>
              <a:gd name="connsiteY4" fmla="*/ 0 h 6873240"/>
              <a:gd name="connsiteX0" fmla="*/ 0 w 5379720"/>
              <a:gd name="connsiteY0" fmla="*/ 0 h 6873240"/>
              <a:gd name="connsiteX1" fmla="*/ 4800600 w 5379720"/>
              <a:gd name="connsiteY1" fmla="*/ 30480 h 6873240"/>
              <a:gd name="connsiteX2" fmla="*/ 5379720 w 5379720"/>
              <a:gd name="connsiteY2" fmla="*/ 6873240 h 6873240"/>
              <a:gd name="connsiteX3" fmla="*/ 0 w 5379720"/>
              <a:gd name="connsiteY3" fmla="*/ 6858000 h 6873240"/>
              <a:gd name="connsiteX4" fmla="*/ 0 w 5379720"/>
              <a:gd name="connsiteY4" fmla="*/ 0 h 6873240"/>
              <a:gd name="connsiteX0" fmla="*/ 0 w 5379720"/>
              <a:gd name="connsiteY0" fmla="*/ 0 h 6873240"/>
              <a:gd name="connsiteX1" fmla="*/ 4953000 w 5379720"/>
              <a:gd name="connsiteY1" fmla="*/ 76200 h 6873240"/>
              <a:gd name="connsiteX2" fmla="*/ 5379720 w 5379720"/>
              <a:gd name="connsiteY2" fmla="*/ 6873240 h 6873240"/>
              <a:gd name="connsiteX3" fmla="*/ 0 w 5379720"/>
              <a:gd name="connsiteY3" fmla="*/ 6858000 h 6873240"/>
              <a:gd name="connsiteX4" fmla="*/ 0 w 5379720"/>
              <a:gd name="connsiteY4" fmla="*/ 0 h 6873240"/>
              <a:gd name="connsiteX0" fmla="*/ 0 w 5379720"/>
              <a:gd name="connsiteY0" fmla="*/ 0 h 6873240"/>
              <a:gd name="connsiteX1" fmla="*/ 4678680 w 5379720"/>
              <a:gd name="connsiteY1" fmla="*/ 0 h 6873240"/>
              <a:gd name="connsiteX2" fmla="*/ 5379720 w 5379720"/>
              <a:gd name="connsiteY2" fmla="*/ 6873240 h 6873240"/>
              <a:gd name="connsiteX3" fmla="*/ 0 w 5379720"/>
              <a:gd name="connsiteY3" fmla="*/ 6858000 h 6873240"/>
              <a:gd name="connsiteX4" fmla="*/ 0 w 5379720"/>
              <a:gd name="connsiteY4" fmla="*/ 0 h 6873240"/>
              <a:gd name="connsiteX0" fmla="*/ 0 w 5379720"/>
              <a:gd name="connsiteY0" fmla="*/ 0 h 6873240"/>
              <a:gd name="connsiteX1" fmla="*/ 4602480 w 5379720"/>
              <a:gd name="connsiteY1" fmla="*/ 0 h 6873240"/>
              <a:gd name="connsiteX2" fmla="*/ 5379720 w 5379720"/>
              <a:gd name="connsiteY2" fmla="*/ 6873240 h 6873240"/>
              <a:gd name="connsiteX3" fmla="*/ 0 w 5379720"/>
              <a:gd name="connsiteY3" fmla="*/ 6858000 h 6873240"/>
              <a:gd name="connsiteX4" fmla="*/ 0 w 5379720"/>
              <a:gd name="connsiteY4" fmla="*/ 0 h 6873240"/>
              <a:gd name="connsiteX0" fmla="*/ 0 w 5379720"/>
              <a:gd name="connsiteY0" fmla="*/ 0 h 6873240"/>
              <a:gd name="connsiteX1" fmla="*/ 4648200 w 5379720"/>
              <a:gd name="connsiteY1" fmla="*/ 0 h 6873240"/>
              <a:gd name="connsiteX2" fmla="*/ 5379720 w 5379720"/>
              <a:gd name="connsiteY2" fmla="*/ 6873240 h 6873240"/>
              <a:gd name="connsiteX3" fmla="*/ 0 w 5379720"/>
              <a:gd name="connsiteY3" fmla="*/ 6858000 h 6873240"/>
              <a:gd name="connsiteX4" fmla="*/ 0 w 5379720"/>
              <a:gd name="connsiteY4" fmla="*/ 0 h 6873240"/>
              <a:gd name="connsiteX0" fmla="*/ 0 w 5166360"/>
              <a:gd name="connsiteY0" fmla="*/ 0 h 6873240"/>
              <a:gd name="connsiteX1" fmla="*/ 4648200 w 5166360"/>
              <a:gd name="connsiteY1" fmla="*/ 0 h 6873240"/>
              <a:gd name="connsiteX2" fmla="*/ 5166360 w 5166360"/>
              <a:gd name="connsiteY2" fmla="*/ 6873240 h 6873240"/>
              <a:gd name="connsiteX3" fmla="*/ 0 w 5166360"/>
              <a:gd name="connsiteY3" fmla="*/ 6858000 h 6873240"/>
              <a:gd name="connsiteX4" fmla="*/ 0 w 5166360"/>
              <a:gd name="connsiteY4" fmla="*/ 0 h 6873240"/>
              <a:gd name="connsiteX0" fmla="*/ 0 w 5547360"/>
              <a:gd name="connsiteY0" fmla="*/ 0 h 6888480"/>
              <a:gd name="connsiteX1" fmla="*/ 4648200 w 5547360"/>
              <a:gd name="connsiteY1" fmla="*/ 0 h 6888480"/>
              <a:gd name="connsiteX2" fmla="*/ 5547360 w 5547360"/>
              <a:gd name="connsiteY2" fmla="*/ 6888480 h 6888480"/>
              <a:gd name="connsiteX3" fmla="*/ 0 w 5547360"/>
              <a:gd name="connsiteY3" fmla="*/ 6858000 h 6888480"/>
              <a:gd name="connsiteX4" fmla="*/ 0 w 5547360"/>
              <a:gd name="connsiteY4" fmla="*/ 0 h 6888480"/>
              <a:gd name="connsiteX0" fmla="*/ 0 w 5547360"/>
              <a:gd name="connsiteY0" fmla="*/ 0 h 6888480"/>
              <a:gd name="connsiteX1" fmla="*/ 4800600 w 5547360"/>
              <a:gd name="connsiteY1" fmla="*/ 0 h 6888480"/>
              <a:gd name="connsiteX2" fmla="*/ 5547360 w 5547360"/>
              <a:gd name="connsiteY2" fmla="*/ 6888480 h 6888480"/>
              <a:gd name="connsiteX3" fmla="*/ 0 w 5547360"/>
              <a:gd name="connsiteY3" fmla="*/ 6858000 h 6888480"/>
              <a:gd name="connsiteX4" fmla="*/ 0 w 5547360"/>
              <a:gd name="connsiteY4" fmla="*/ 0 h 6888480"/>
              <a:gd name="connsiteX0" fmla="*/ 0 w 5547360"/>
              <a:gd name="connsiteY0" fmla="*/ 0 h 6888480"/>
              <a:gd name="connsiteX1" fmla="*/ 4815840 w 5547360"/>
              <a:gd name="connsiteY1" fmla="*/ 0 h 6888480"/>
              <a:gd name="connsiteX2" fmla="*/ 5547360 w 5547360"/>
              <a:gd name="connsiteY2" fmla="*/ 6888480 h 6888480"/>
              <a:gd name="connsiteX3" fmla="*/ 0 w 5547360"/>
              <a:gd name="connsiteY3" fmla="*/ 6858000 h 6888480"/>
              <a:gd name="connsiteX4" fmla="*/ 0 w 5547360"/>
              <a:gd name="connsiteY4" fmla="*/ 0 h 6888480"/>
              <a:gd name="connsiteX0" fmla="*/ 0 w 5547360"/>
              <a:gd name="connsiteY0" fmla="*/ 0 h 6888480"/>
              <a:gd name="connsiteX1" fmla="*/ 4876800 w 5547360"/>
              <a:gd name="connsiteY1" fmla="*/ 15240 h 6888480"/>
              <a:gd name="connsiteX2" fmla="*/ 5547360 w 5547360"/>
              <a:gd name="connsiteY2" fmla="*/ 6888480 h 6888480"/>
              <a:gd name="connsiteX3" fmla="*/ 0 w 5547360"/>
              <a:gd name="connsiteY3" fmla="*/ 6858000 h 6888480"/>
              <a:gd name="connsiteX4" fmla="*/ 0 w 5547360"/>
              <a:gd name="connsiteY4" fmla="*/ 0 h 6888480"/>
              <a:gd name="connsiteX0" fmla="*/ 0 w 5547360"/>
              <a:gd name="connsiteY0" fmla="*/ 0 h 6888480"/>
              <a:gd name="connsiteX1" fmla="*/ 4907280 w 5547360"/>
              <a:gd name="connsiteY1" fmla="*/ 30480 h 6888480"/>
              <a:gd name="connsiteX2" fmla="*/ 5547360 w 5547360"/>
              <a:gd name="connsiteY2" fmla="*/ 6888480 h 6888480"/>
              <a:gd name="connsiteX3" fmla="*/ 0 w 5547360"/>
              <a:gd name="connsiteY3" fmla="*/ 6858000 h 6888480"/>
              <a:gd name="connsiteX4" fmla="*/ 0 w 5547360"/>
              <a:gd name="connsiteY4" fmla="*/ 0 h 6888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47360" h="6888480">
                <a:moveTo>
                  <a:pt x="0" y="0"/>
                </a:moveTo>
                <a:lnTo>
                  <a:pt x="4907280" y="30480"/>
                </a:lnTo>
                <a:lnTo>
                  <a:pt x="5547360" y="688848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5501640" cy="6858000"/>
          </a:xfrm>
          <a:custGeom>
            <a:avLst/>
            <a:gdLst>
              <a:gd name="connsiteX0" fmla="*/ 0 w 5684520"/>
              <a:gd name="connsiteY0" fmla="*/ 0 h 6858000"/>
              <a:gd name="connsiteX1" fmla="*/ 5684520 w 5684520"/>
              <a:gd name="connsiteY1" fmla="*/ 0 h 6858000"/>
              <a:gd name="connsiteX2" fmla="*/ 5684520 w 5684520"/>
              <a:gd name="connsiteY2" fmla="*/ 6858000 h 6858000"/>
              <a:gd name="connsiteX3" fmla="*/ 0 w 5684520"/>
              <a:gd name="connsiteY3" fmla="*/ 6858000 h 6858000"/>
              <a:gd name="connsiteX4" fmla="*/ 0 w 5684520"/>
              <a:gd name="connsiteY4" fmla="*/ 0 h 6858000"/>
              <a:gd name="connsiteX0" fmla="*/ 0 w 5684520"/>
              <a:gd name="connsiteY0" fmla="*/ 0 h 6873240"/>
              <a:gd name="connsiteX1" fmla="*/ 5684520 w 5684520"/>
              <a:gd name="connsiteY1" fmla="*/ 0 h 6873240"/>
              <a:gd name="connsiteX2" fmla="*/ 5379720 w 5684520"/>
              <a:gd name="connsiteY2" fmla="*/ 6873240 h 6873240"/>
              <a:gd name="connsiteX3" fmla="*/ 0 w 5684520"/>
              <a:gd name="connsiteY3" fmla="*/ 6858000 h 6873240"/>
              <a:gd name="connsiteX4" fmla="*/ 0 w 5684520"/>
              <a:gd name="connsiteY4" fmla="*/ 0 h 6873240"/>
              <a:gd name="connsiteX0" fmla="*/ 0 w 5379720"/>
              <a:gd name="connsiteY0" fmla="*/ 0 h 6873240"/>
              <a:gd name="connsiteX1" fmla="*/ 4800600 w 5379720"/>
              <a:gd name="connsiteY1" fmla="*/ 30480 h 6873240"/>
              <a:gd name="connsiteX2" fmla="*/ 5379720 w 5379720"/>
              <a:gd name="connsiteY2" fmla="*/ 6873240 h 6873240"/>
              <a:gd name="connsiteX3" fmla="*/ 0 w 5379720"/>
              <a:gd name="connsiteY3" fmla="*/ 6858000 h 6873240"/>
              <a:gd name="connsiteX4" fmla="*/ 0 w 5379720"/>
              <a:gd name="connsiteY4" fmla="*/ 0 h 6873240"/>
              <a:gd name="connsiteX0" fmla="*/ 0 w 5379720"/>
              <a:gd name="connsiteY0" fmla="*/ 0 h 6873240"/>
              <a:gd name="connsiteX1" fmla="*/ 4953000 w 5379720"/>
              <a:gd name="connsiteY1" fmla="*/ 76200 h 6873240"/>
              <a:gd name="connsiteX2" fmla="*/ 5379720 w 5379720"/>
              <a:gd name="connsiteY2" fmla="*/ 6873240 h 6873240"/>
              <a:gd name="connsiteX3" fmla="*/ 0 w 5379720"/>
              <a:gd name="connsiteY3" fmla="*/ 6858000 h 6873240"/>
              <a:gd name="connsiteX4" fmla="*/ 0 w 5379720"/>
              <a:gd name="connsiteY4" fmla="*/ 0 h 6873240"/>
              <a:gd name="connsiteX0" fmla="*/ 0 w 5379720"/>
              <a:gd name="connsiteY0" fmla="*/ 0 h 6873240"/>
              <a:gd name="connsiteX1" fmla="*/ 4678680 w 5379720"/>
              <a:gd name="connsiteY1" fmla="*/ 0 h 6873240"/>
              <a:gd name="connsiteX2" fmla="*/ 5379720 w 5379720"/>
              <a:gd name="connsiteY2" fmla="*/ 6873240 h 6873240"/>
              <a:gd name="connsiteX3" fmla="*/ 0 w 5379720"/>
              <a:gd name="connsiteY3" fmla="*/ 6858000 h 6873240"/>
              <a:gd name="connsiteX4" fmla="*/ 0 w 5379720"/>
              <a:gd name="connsiteY4" fmla="*/ 0 h 6873240"/>
              <a:gd name="connsiteX0" fmla="*/ 0 w 5379720"/>
              <a:gd name="connsiteY0" fmla="*/ 0 h 6873240"/>
              <a:gd name="connsiteX1" fmla="*/ 4602480 w 5379720"/>
              <a:gd name="connsiteY1" fmla="*/ 0 h 6873240"/>
              <a:gd name="connsiteX2" fmla="*/ 5379720 w 5379720"/>
              <a:gd name="connsiteY2" fmla="*/ 6873240 h 6873240"/>
              <a:gd name="connsiteX3" fmla="*/ 0 w 5379720"/>
              <a:gd name="connsiteY3" fmla="*/ 6858000 h 6873240"/>
              <a:gd name="connsiteX4" fmla="*/ 0 w 5379720"/>
              <a:gd name="connsiteY4" fmla="*/ 0 h 6873240"/>
              <a:gd name="connsiteX0" fmla="*/ 0 w 5379720"/>
              <a:gd name="connsiteY0" fmla="*/ 0 h 6873240"/>
              <a:gd name="connsiteX1" fmla="*/ 4648200 w 5379720"/>
              <a:gd name="connsiteY1" fmla="*/ 0 h 6873240"/>
              <a:gd name="connsiteX2" fmla="*/ 5379720 w 5379720"/>
              <a:gd name="connsiteY2" fmla="*/ 6873240 h 6873240"/>
              <a:gd name="connsiteX3" fmla="*/ 0 w 5379720"/>
              <a:gd name="connsiteY3" fmla="*/ 6858000 h 6873240"/>
              <a:gd name="connsiteX4" fmla="*/ 0 w 5379720"/>
              <a:gd name="connsiteY4" fmla="*/ 0 h 6873240"/>
              <a:gd name="connsiteX0" fmla="*/ 0 w 5166360"/>
              <a:gd name="connsiteY0" fmla="*/ 0 h 6873240"/>
              <a:gd name="connsiteX1" fmla="*/ 4648200 w 5166360"/>
              <a:gd name="connsiteY1" fmla="*/ 0 h 6873240"/>
              <a:gd name="connsiteX2" fmla="*/ 5166360 w 5166360"/>
              <a:gd name="connsiteY2" fmla="*/ 6873240 h 6873240"/>
              <a:gd name="connsiteX3" fmla="*/ 0 w 5166360"/>
              <a:gd name="connsiteY3" fmla="*/ 6858000 h 6873240"/>
              <a:gd name="connsiteX4" fmla="*/ 0 w 5166360"/>
              <a:gd name="connsiteY4" fmla="*/ 0 h 6873240"/>
              <a:gd name="connsiteX0" fmla="*/ 0 w 5547360"/>
              <a:gd name="connsiteY0" fmla="*/ 0 h 6888480"/>
              <a:gd name="connsiteX1" fmla="*/ 4648200 w 5547360"/>
              <a:gd name="connsiteY1" fmla="*/ 0 h 6888480"/>
              <a:gd name="connsiteX2" fmla="*/ 5547360 w 5547360"/>
              <a:gd name="connsiteY2" fmla="*/ 6888480 h 6888480"/>
              <a:gd name="connsiteX3" fmla="*/ 0 w 5547360"/>
              <a:gd name="connsiteY3" fmla="*/ 6858000 h 6888480"/>
              <a:gd name="connsiteX4" fmla="*/ 0 w 5547360"/>
              <a:gd name="connsiteY4" fmla="*/ 0 h 6888480"/>
              <a:gd name="connsiteX0" fmla="*/ 0 w 5547360"/>
              <a:gd name="connsiteY0" fmla="*/ 0 h 6888480"/>
              <a:gd name="connsiteX1" fmla="*/ 4800600 w 5547360"/>
              <a:gd name="connsiteY1" fmla="*/ 0 h 6888480"/>
              <a:gd name="connsiteX2" fmla="*/ 5547360 w 5547360"/>
              <a:gd name="connsiteY2" fmla="*/ 6888480 h 6888480"/>
              <a:gd name="connsiteX3" fmla="*/ 0 w 5547360"/>
              <a:gd name="connsiteY3" fmla="*/ 6858000 h 6888480"/>
              <a:gd name="connsiteX4" fmla="*/ 0 w 5547360"/>
              <a:gd name="connsiteY4" fmla="*/ 0 h 6888480"/>
              <a:gd name="connsiteX0" fmla="*/ 0 w 5547360"/>
              <a:gd name="connsiteY0" fmla="*/ 0 h 6888480"/>
              <a:gd name="connsiteX1" fmla="*/ 4815840 w 5547360"/>
              <a:gd name="connsiteY1" fmla="*/ 0 h 6888480"/>
              <a:gd name="connsiteX2" fmla="*/ 5547360 w 5547360"/>
              <a:gd name="connsiteY2" fmla="*/ 6888480 h 6888480"/>
              <a:gd name="connsiteX3" fmla="*/ 0 w 5547360"/>
              <a:gd name="connsiteY3" fmla="*/ 6858000 h 6888480"/>
              <a:gd name="connsiteX4" fmla="*/ 0 w 5547360"/>
              <a:gd name="connsiteY4" fmla="*/ 0 h 6888480"/>
              <a:gd name="connsiteX0" fmla="*/ 0 w 5547360"/>
              <a:gd name="connsiteY0" fmla="*/ 0 h 6888480"/>
              <a:gd name="connsiteX1" fmla="*/ 4876800 w 5547360"/>
              <a:gd name="connsiteY1" fmla="*/ 15240 h 6888480"/>
              <a:gd name="connsiteX2" fmla="*/ 5547360 w 5547360"/>
              <a:gd name="connsiteY2" fmla="*/ 6888480 h 6888480"/>
              <a:gd name="connsiteX3" fmla="*/ 0 w 5547360"/>
              <a:gd name="connsiteY3" fmla="*/ 6858000 h 6888480"/>
              <a:gd name="connsiteX4" fmla="*/ 0 w 5547360"/>
              <a:gd name="connsiteY4" fmla="*/ 0 h 6888480"/>
              <a:gd name="connsiteX0" fmla="*/ 0 w 5547360"/>
              <a:gd name="connsiteY0" fmla="*/ 0 h 6888480"/>
              <a:gd name="connsiteX1" fmla="*/ 4907280 w 5547360"/>
              <a:gd name="connsiteY1" fmla="*/ 30480 h 6888480"/>
              <a:gd name="connsiteX2" fmla="*/ 5547360 w 5547360"/>
              <a:gd name="connsiteY2" fmla="*/ 6888480 h 6888480"/>
              <a:gd name="connsiteX3" fmla="*/ 0 w 5547360"/>
              <a:gd name="connsiteY3" fmla="*/ 6858000 h 6888480"/>
              <a:gd name="connsiteX4" fmla="*/ 0 w 5547360"/>
              <a:gd name="connsiteY4" fmla="*/ 0 h 6888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47360" h="6888480">
                <a:moveTo>
                  <a:pt x="0" y="0"/>
                </a:moveTo>
                <a:lnTo>
                  <a:pt x="4907280" y="30480"/>
                </a:lnTo>
                <a:lnTo>
                  <a:pt x="5547360" y="688848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直角三角形 86"/>
          <p:cNvSpPr/>
          <p:nvPr/>
        </p:nvSpPr>
        <p:spPr>
          <a:xfrm rot="5400000">
            <a:off x="-819805" y="819807"/>
            <a:ext cx="6857998" cy="5218388"/>
          </a:xfrm>
          <a:prstGeom prst="rtTriangle">
            <a:avLst/>
          </a:prstGeom>
          <a:solidFill>
            <a:schemeClr val="bg1">
              <a:alpha val="3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直角三角形 87"/>
          <p:cNvSpPr/>
          <p:nvPr/>
        </p:nvSpPr>
        <p:spPr>
          <a:xfrm rot="5400000">
            <a:off x="-701565" y="701565"/>
            <a:ext cx="5864772" cy="4461641"/>
          </a:xfrm>
          <a:prstGeom prst="rtTriangle">
            <a:avLst/>
          </a:prstGeom>
          <a:solidFill>
            <a:schemeClr val="bg1">
              <a:alpha val="3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5" name="组合 14"/>
          <p:cNvGrpSpPr/>
          <p:nvPr/>
        </p:nvGrpSpPr>
        <p:grpSpPr>
          <a:xfrm>
            <a:off x="320040" y="241957"/>
            <a:ext cx="689548" cy="769441"/>
            <a:chOff x="4206240" y="1394614"/>
            <a:chExt cx="914400" cy="1020346"/>
          </a:xfrm>
        </p:grpSpPr>
        <p:sp>
          <p:nvSpPr>
            <p:cNvPr id="16" name="圆角矩形 15"/>
            <p:cNvSpPr/>
            <p:nvPr/>
          </p:nvSpPr>
          <p:spPr>
            <a:xfrm>
              <a:off x="4206240" y="1417320"/>
              <a:ext cx="914400" cy="929640"/>
            </a:xfrm>
            <a:prstGeom prst="roundRect">
              <a:avLst/>
            </a:prstGeom>
            <a:solidFill>
              <a:srgbClr val="2E2E2E">
                <a:alpha val="37000"/>
              </a:srgbClr>
            </a:solidFill>
            <a:ln w="38100">
              <a:gradFill>
                <a:gsLst>
                  <a:gs pos="0">
                    <a:srgbClr val="545454"/>
                  </a:gs>
                  <a:gs pos="61000">
                    <a:schemeClr val="bg1">
                      <a:lumMod val="75000"/>
                    </a:schemeClr>
                  </a:gs>
                  <a:gs pos="3700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5400000" scaled="1"/>
              </a:gra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4329158" y="1394614"/>
              <a:ext cx="659399" cy="10203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dirty="0">
                  <a:gradFill>
                    <a:gsLst>
                      <a:gs pos="29088">
                        <a:srgbClr val="D1CFCF"/>
                      </a:gs>
                      <a:gs pos="0">
                        <a:srgbClr val="E0DEDE"/>
                      </a:gs>
                      <a:gs pos="100000">
                        <a:schemeClr val="bg2">
                          <a:lumMod val="25000"/>
                        </a:schemeClr>
                      </a:gs>
                      <a:gs pos="81000">
                        <a:srgbClr val="DADADA"/>
                      </a:gs>
                    </a:gsLst>
                    <a:lin ang="5400000" scaled="1"/>
                  </a:gra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方正综艺简体" panose="03000509000000000000" pitchFamily="65" charset="-122"/>
                  <a:ea typeface="方正综艺简体" panose="03000509000000000000" pitchFamily="65" charset="-122"/>
                </a:rPr>
                <a:t>3</a:t>
              </a:r>
              <a:endParaRPr lang="zh-CN" altLang="en-US" sz="4400" dirty="0">
                <a:gradFill>
                  <a:gsLst>
                    <a:gs pos="29088">
                      <a:srgbClr val="D1CFCF"/>
                    </a:gs>
                    <a:gs pos="0">
                      <a:srgbClr val="E0DEDE"/>
                    </a:gs>
                    <a:gs pos="100000">
                      <a:schemeClr val="bg2">
                        <a:lumMod val="25000"/>
                      </a:schemeClr>
                    </a:gs>
                    <a:gs pos="81000">
                      <a:srgbClr val="DADADA"/>
                    </a:gs>
                  </a:gsLst>
                  <a:lin ang="5400000" scaled="1"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方正综艺简体" panose="03000509000000000000" pitchFamily="65" charset="-122"/>
                <a:ea typeface="方正综艺简体" panose="03000509000000000000" pitchFamily="65" charset="-122"/>
              </a:endParaRPr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1090149" y="347990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汉仪细中圆简" panose="02010609000101010101" pitchFamily="49" charset="-122"/>
                <a:ea typeface="汉仪细中圆简" panose="02010609000101010101" pitchFamily="49" charset="-122"/>
              </a:rPr>
              <a:t>携程发展历程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5709332" y="1403072"/>
            <a:ext cx="3812147" cy="372590"/>
            <a:chOff x="5659146" y="1372126"/>
            <a:chExt cx="3812147" cy="372590"/>
          </a:xfrm>
        </p:grpSpPr>
        <p:sp>
          <p:nvSpPr>
            <p:cNvPr id="26" name="文本框 25"/>
            <p:cNvSpPr txBox="1"/>
            <p:nvPr/>
          </p:nvSpPr>
          <p:spPr>
            <a:xfrm>
              <a:off x="5659146" y="1375384"/>
              <a:ext cx="8274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</a:rPr>
                <a:t>2018.8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7519092" y="1372126"/>
              <a:ext cx="19522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</a:rPr>
                <a:t>携程</a:t>
              </a:r>
              <a:r>
                <a:rPr lang="en-US" altLang="zh-CN" dirty="0">
                  <a:solidFill>
                    <a:schemeClr val="bg1"/>
                  </a:solidFill>
                </a:rPr>
                <a:t>CTO</a:t>
              </a:r>
              <a:r>
                <a:rPr lang="zh-CN" altLang="en-US" dirty="0">
                  <a:solidFill>
                    <a:schemeClr val="bg1"/>
                  </a:solidFill>
                </a:rPr>
                <a:t>甘泉离职</a:t>
              </a:r>
              <a:endParaRPr lang="zh-CN" altLang="en-US" dirty="0">
                <a:solidFill>
                  <a:schemeClr val="bg1"/>
                </a:solidFill>
                <a:latin typeface="汉仪细中圆简" panose="02010609000101010101" pitchFamily="49" charset="-122"/>
                <a:ea typeface="汉仪细中圆简" panose="02010609000101010101" pitchFamily="49" charset="-122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5678945" y="1913169"/>
            <a:ext cx="6513055" cy="1477328"/>
            <a:chOff x="5964914" y="1884455"/>
            <a:chExt cx="6513055" cy="1477328"/>
          </a:xfrm>
        </p:grpSpPr>
        <p:sp>
          <p:nvSpPr>
            <p:cNvPr id="35" name="文本框 34"/>
            <p:cNvSpPr txBox="1"/>
            <p:nvPr/>
          </p:nvSpPr>
          <p:spPr>
            <a:xfrm>
              <a:off x="5964914" y="2450529"/>
              <a:ext cx="8274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</a:rPr>
                <a:t>2018.9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7753983" y="1884455"/>
              <a:ext cx="4723986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</a:rPr>
                <a:t>携程今日发布内部信宣布人事调整：</a:t>
              </a:r>
              <a:endParaRPr lang="en-US" altLang="zh-CN" dirty="0">
                <a:solidFill>
                  <a:schemeClr val="bg1"/>
                </a:solidFill>
              </a:endParaRPr>
            </a:p>
            <a:p>
              <a:r>
                <a:rPr lang="zh-CN" altLang="en-US" dirty="0">
                  <a:solidFill>
                    <a:schemeClr val="bg1"/>
                  </a:solidFill>
                </a:rPr>
                <a:t>携程集团机票和</a:t>
              </a:r>
              <a:r>
                <a:rPr lang="en-US" altLang="zh-CN" dirty="0">
                  <a:solidFill>
                    <a:schemeClr val="bg1"/>
                  </a:solidFill>
                </a:rPr>
                <a:t>IBU CEO</a:t>
              </a:r>
              <a:r>
                <a:rPr lang="zh-CN" altLang="en-US" dirty="0">
                  <a:solidFill>
                    <a:schemeClr val="bg1"/>
                  </a:solidFill>
                </a:rPr>
                <a:t>熊星将兼任集团</a:t>
              </a:r>
              <a:endParaRPr lang="en-US" altLang="zh-CN" dirty="0">
                <a:solidFill>
                  <a:schemeClr val="bg1"/>
                </a:solidFill>
              </a:endParaRPr>
            </a:p>
            <a:p>
              <a:r>
                <a:rPr lang="zh-CN" altLang="en-US" dirty="0">
                  <a:solidFill>
                    <a:schemeClr val="bg1"/>
                  </a:solidFill>
                </a:rPr>
                <a:t>首席技术官；度假</a:t>
              </a:r>
              <a:r>
                <a:rPr lang="en-US" altLang="zh-CN" dirty="0">
                  <a:solidFill>
                    <a:schemeClr val="bg1"/>
                  </a:solidFill>
                </a:rPr>
                <a:t>CEO</a:t>
              </a:r>
              <a:r>
                <a:rPr lang="zh-CN" altLang="en-US" dirty="0">
                  <a:solidFill>
                    <a:schemeClr val="bg1"/>
                  </a:solidFill>
                </a:rPr>
                <a:t>杨涛将担任执行副总；</a:t>
              </a:r>
              <a:endParaRPr lang="en-US" altLang="zh-CN" dirty="0">
                <a:solidFill>
                  <a:schemeClr val="bg1"/>
                </a:solidFill>
              </a:endParaRPr>
            </a:p>
            <a:p>
              <a:r>
                <a:rPr lang="zh-CN" altLang="en-US" dirty="0">
                  <a:solidFill>
                    <a:schemeClr val="bg1"/>
                  </a:solidFill>
                </a:rPr>
                <a:t>高级副总裁孙波将担任首席营销官；</a:t>
              </a:r>
              <a:endParaRPr lang="en-US" altLang="zh-CN" dirty="0">
                <a:solidFill>
                  <a:schemeClr val="bg1"/>
                </a:solidFill>
              </a:endParaRPr>
            </a:p>
            <a:p>
              <a:r>
                <a:rPr lang="zh-CN" altLang="en-US" dirty="0">
                  <a:solidFill>
                    <a:schemeClr val="bg1"/>
                  </a:solidFill>
                </a:rPr>
                <a:t>大住宿事业群</a:t>
              </a:r>
              <a:r>
                <a:rPr lang="en-US" altLang="zh-CN" dirty="0">
                  <a:solidFill>
                    <a:schemeClr val="bg1"/>
                  </a:solidFill>
                </a:rPr>
                <a:t>CEO</a:t>
              </a:r>
              <a:r>
                <a:rPr lang="zh-CN" altLang="en-US" dirty="0">
                  <a:solidFill>
                    <a:schemeClr val="bg1"/>
                  </a:solidFill>
                </a:rPr>
                <a:t>陈瑞亮将担任副总裁。</a:t>
              </a:r>
              <a:endParaRPr lang="zh-CN" altLang="en-US" dirty="0">
                <a:solidFill>
                  <a:schemeClr val="bg1"/>
                </a:solidFill>
                <a:latin typeface="汉仪细中圆简" panose="02010609000101010101" pitchFamily="49" charset="-122"/>
                <a:ea typeface="汉仪细中圆简" panose="02010609000101010101" pitchFamily="49" charset="-122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5677829" y="4022128"/>
            <a:ext cx="5305503" cy="369332"/>
            <a:chOff x="6017265" y="2773303"/>
            <a:chExt cx="5305503" cy="369332"/>
          </a:xfrm>
        </p:grpSpPr>
        <p:sp>
          <p:nvSpPr>
            <p:cNvPr id="40" name="文本框 39"/>
            <p:cNvSpPr txBox="1"/>
            <p:nvPr/>
          </p:nvSpPr>
          <p:spPr>
            <a:xfrm>
              <a:off x="6017265" y="2773303"/>
              <a:ext cx="9444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</a:rPr>
                <a:t>2018.10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41" name="文本框 40"/>
            <p:cNvSpPr txBox="1"/>
            <p:nvPr/>
          </p:nvSpPr>
          <p:spPr>
            <a:xfrm>
              <a:off x="7906448" y="2773303"/>
              <a:ext cx="34163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</a:rPr>
                <a:t>携程正式宣布成立丽呈酒店集团</a:t>
              </a:r>
              <a:endParaRPr lang="zh-CN" altLang="en-US" dirty="0">
                <a:solidFill>
                  <a:schemeClr val="bg1"/>
                </a:solidFill>
                <a:latin typeface="汉仪细中圆简" panose="02010609000101010101" pitchFamily="49" charset="-122"/>
                <a:ea typeface="汉仪细中圆简" panose="02010609000101010101" pitchFamily="49" charset="-122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6568440" y="1229710"/>
            <a:ext cx="883920" cy="3830496"/>
            <a:chOff x="6568440" y="1229710"/>
            <a:chExt cx="883920" cy="3830496"/>
          </a:xfrm>
        </p:grpSpPr>
        <p:sp>
          <p:nvSpPr>
            <p:cNvPr id="22" name="椭圆 21"/>
            <p:cNvSpPr/>
            <p:nvPr/>
          </p:nvSpPr>
          <p:spPr>
            <a:xfrm>
              <a:off x="7193280" y="1433086"/>
              <a:ext cx="243840" cy="243840"/>
            </a:xfrm>
            <a:prstGeom prst="ellipse">
              <a:avLst/>
            </a:prstGeom>
            <a:solidFill>
              <a:schemeClr val="tx1">
                <a:alpha val="15000"/>
              </a:schemeClr>
            </a:solidFill>
            <a:ln w="28575">
              <a:gradFill flip="none" rotWithShape="1">
                <a:gsLst>
                  <a:gs pos="0">
                    <a:srgbClr val="434343"/>
                  </a:gs>
                  <a:gs pos="34000">
                    <a:schemeClr val="bg1">
                      <a:lumMod val="75000"/>
                    </a:schemeClr>
                  </a:gs>
                  <a:gs pos="73000">
                    <a:schemeClr val="bg1">
                      <a:lumMod val="50000"/>
                    </a:schemeClr>
                  </a:gs>
                  <a:gs pos="100000">
                    <a:srgbClr val="686868"/>
                  </a:gs>
                </a:gsLst>
                <a:path path="rect">
                  <a:fillToRect l="100000" t="100000"/>
                </a:path>
                <a:tileRect r="-100000" b="-100000"/>
              </a:gra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6568440" y="1433086"/>
              <a:ext cx="243840" cy="243840"/>
            </a:xfrm>
            <a:prstGeom prst="ellipse">
              <a:avLst/>
            </a:prstGeom>
            <a:solidFill>
              <a:schemeClr val="tx1">
                <a:alpha val="15000"/>
              </a:schemeClr>
            </a:solidFill>
            <a:ln w="28575">
              <a:gradFill flip="none" rotWithShape="1">
                <a:gsLst>
                  <a:gs pos="0">
                    <a:srgbClr val="434343"/>
                  </a:gs>
                  <a:gs pos="34000">
                    <a:schemeClr val="bg1">
                      <a:lumMod val="75000"/>
                    </a:schemeClr>
                  </a:gs>
                  <a:gs pos="73000">
                    <a:schemeClr val="bg1">
                      <a:lumMod val="50000"/>
                    </a:schemeClr>
                  </a:gs>
                  <a:gs pos="100000">
                    <a:srgbClr val="686868"/>
                  </a:gs>
                </a:gsLst>
                <a:path path="rect">
                  <a:fillToRect l="100000" t="100000"/>
                </a:path>
                <a:tileRect r="-100000" b="-100000"/>
              </a:gra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椭圆 31"/>
            <p:cNvSpPr/>
            <p:nvPr/>
          </p:nvSpPr>
          <p:spPr>
            <a:xfrm>
              <a:off x="7208520" y="2149366"/>
              <a:ext cx="243840" cy="243840"/>
            </a:xfrm>
            <a:prstGeom prst="ellipse">
              <a:avLst/>
            </a:prstGeom>
            <a:solidFill>
              <a:schemeClr val="tx1">
                <a:alpha val="15000"/>
              </a:schemeClr>
            </a:solidFill>
            <a:ln w="28575">
              <a:gradFill flip="none" rotWithShape="1">
                <a:gsLst>
                  <a:gs pos="0">
                    <a:srgbClr val="434343"/>
                  </a:gs>
                  <a:gs pos="34000">
                    <a:schemeClr val="bg1">
                      <a:lumMod val="75000"/>
                    </a:schemeClr>
                  </a:gs>
                  <a:gs pos="73000">
                    <a:schemeClr val="bg1">
                      <a:lumMod val="50000"/>
                    </a:schemeClr>
                  </a:gs>
                  <a:gs pos="100000">
                    <a:srgbClr val="686868"/>
                  </a:gs>
                </a:gsLst>
                <a:path path="rect">
                  <a:fillToRect l="100000" t="100000"/>
                </a:path>
                <a:tileRect r="-100000" b="-100000"/>
              </a:gra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椭圆 32"/>
            <p:cNvSpPr/>
            <p:nvPr/>
          </p:nvSpPr>
          <p:spPr>
            <a:xfrm>
              <a:off x="6583680" y="2149366"/>
              <a:ext cx="243840" cy="243840"/>
            </a:xfrm>
            <a:prstGeom prst="ellipse">
              <a:avLst/>
            </a:prstGeom>
            <a:solidFill>
              <a:schemeClr val="tx1">
                <a:alpha val="15000"/>
              </a:schemeClr>
            </a:solidFill>
            <a:ln w="28575">
              <a:gradFill flip="none" rotWithShape="1">
                <a:gsLst>
                  <a:gs pos="0">
                    <a:srgbClr val="434343"/>
                  </a:gs>
                  <a:gs pos="34000">
                    <a:schemeClr val="bg1">
                      <a:lumMod val="75000"/>
                    </a:schemeClr>
                  </a:gs>
                  <a:gs pos="73000">
                    <a:schemeClr val="bg1">
                      <a:lumMod val="50000"/>
                    </a:schemeClr>
                  </a:gs>
                  <a:gs pos="100000">
                    <a:srgbClr val="686868"/>
                  </a:gs>
                </a:gsLst>
                <a:path path="rect">
                  <a:fillToRect l="100000" t="100000"/>
                </a:path>
                <a:tileRect r="-100000" b="-100000"/>
              </a:gra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椭圆 36"/>
            <p:cNvSpPr/>
            <p:nvPr/>
          </p:nvSpPr>
          <p:spPr>
            <a:xfrm>
              <a:off x="7193280" y="2819926"/>
              <a:ext cx="243840" cy="243840"/>
            </a:xfrm>
            <a:prstGeom prst="ellipse">
              <a:avLst/>
            </a:prstGeom>
            <a:solidFill>
              <a:schemeClr val="tx1">
                <a:alpha val="15000"/>
              </a:schemeClr>
            </a:solidFill>
            <a:ln w="28575">
              <a:gradFill flip="none" rotWithShape="1">
                <a:gsLst>
                  <a:gs pos="0">
                    <a:srgbClr val="434343"/>
                  </a:gs>
                  <a:gs pos="34000">
                    <a:schemeClr val="bg1">
                      <a:lumMod val="75000"/>
                    </a:schemeClr>
                  </a:gs>
                  <a:gs pos="73000">
                    <a:schemeClr val="bg1">
                      <a:lumMod val="50000"/>
                    </a:schemeClr>
                  </a:gs>
                  <a:gs pos="100000">
                    <a:srgbClr val="686868"/>
                  </a:gs>
                </a:gsLst>
                <a:path path="rect">
                  <a:fillToRect l="100000" t="100000"/>
                </a:path>
                <a:tileRect r="-100000" b="-100000"/>
              </a:gra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椭圆 37"/>
            <p:cNvSpPr/>
            <p:nvPr/>
          </p:nvSpPr>
          <p:spPr>
            <a:xfrm>
              <a:off x="6568440" y="2819926"/>
              <a:ext cx="243840" cy="243840"/>
            </a:xfrm>
            <a:prstGeom prst="ellipse">
              <a:avLst/>
            </a:prstGeom>
            <a:solidFill>
              <a:schemeClr val="tx1">
                <a:alpha val="15000"/>
              </a:schemeClr>
            </a:solidFill>
            <a:ln w="28575">
              <a:gradFill flip="none" rotWithShape="1">
                <a:gsLst>
                  <a:gs pos="0">
                    <a:srgbClr val="434343"/>
                  </a:gs>
                  <a:gs pos="34000">
                    <a:schemeClr val="bg1">
                      <a:lumMod val="75000"/>
                    </a:schemeClr>
                  </a:gs>
                  <a:gs pos="73000">
                    <a:schemeClr val="bg1">
                      <a:lumMod val="50000"/>
                    </a:schemeClr>
                  </a:gs>
                  <a:gs pos="100000">
                    <a:srgbClr val="686868"/>
                  </a:gs>
                </a:gsLst>
                <a:path path="rect">
                  <a:fillToRect l="100000" t="100000"/>
                </a:path>
                <a:tileRect r="-100000" b="-100000"/>
              </a:gra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椭圆 41"/>
            <p:cNvSpPr/>
            <p:nvPr/>
          </p:nvSpPr>
          <p:spPr>
            <a:xfrm>
              <a:off x="7193280" y="3475246"/>
              <a:ext cx="243840" cy="243840"/>
            </a:xfrm>
            <a:prstGeom prst="ellipse">
              <a:avLst/>
            </a:prstGeom>
            <a:solidFill>
              <a:schemeClr val="tx1">
                <a:alpha val="15000"/>
              </a:schemeClr>
            </a:solidFill>
            <a:ln w="28575">
              <a:gradFill flip="none" rotWithShape="1">
                <a:gsLst>
                  <a:gs pos="0">
                    <a:srgbClr val="434343"/>
                  </a:gs>
                  <a:gs pos="34000">
                    <a:schemeClr val="bg1">
                      <a:lumMod val="75000"/>
                    </a:schemeClr>
                  </a:gs>
                  <a:gs pos="73000">
                    <a:schemeClr val="bg1">
                      <a:lumMod val="50000"/>
                    </a:schemeClr>
                  </a:gs>
                  <a:gs pos="100000">
                    <a:srgbClr val="686868"/>
                  </a:gs>
                </a:gsLst>
                <a:path path="rect">
                  <a:fillToRect l="100000" t="100000"/>
                </a:path>
                <a:tileRect r="-100000" b="-100000"/>
              </a:gra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椭圆 42"/>
            <p:cNvSpPr/>
            <p:nvPr/>
          </p:nvSpPr>
          <p:spPr>
            <a:xfrm>
              <a:off x="6568440" y="3475246"/>
              <a:ext cx="243840" cy="243840"/>
            </a:xfrm>
            <a:prstGeom prst="ellipse">
              <a:avLst/>
            </a:prstGeom>
            <a:solidFill>
              <a:schemeClr val="tx1">
                <a:alpha val="15000"/>
              </a:schemeClr>
            </a:solidFill>
            <a:ln w="28575">
              <a:gradFill flip="none" rotWithShape="1">
                <a:gsLst>
                  <a:gs pos="0">
                    <a:srgbClr val="434343"/>
                  </a:gs>
                  <a:gs pos="34000">
                    <a:schemeClr val="bg1">
                      <a:lumMod val="75000"/>
                    </a:schemeClr>
                  </a:gs>
                  <a:gs pos="73000">
                    <a:schemeClr val="bg1">
                      <a:lumMod val="50000"/>
                    </a:schemeClr>
                  </a:gs>
                  <a:gs pos="100000">
                    <a:srgbClr val="686868"/>
                  </a:gs>
                </a:gsLst>
                <a:path path="rect">
                  <a:fillToRect l="100000" t="100000"/>
                </a:path>
                <a:tileRect r="-100000" b="-100000"/>
              </a:gra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椭圆 46"/>
            <p:cNvSpPr/>
            <p:nvPr/>
          </p:nvSpPr>
          <p:spPr>
            <a:xfrm>
              <a:off x="7193280" y="4130566"/>
              <a:ext cx="243840" cy="243840"/>
            </a:xfrm>
            <a:prstGeom prst="ellipse">
              <a:avLst/>
            </a:prstGeom>
            <a:solidFill>
              <a:schemeClr val="tx1">
                <a:alpha val="15000"/>
              </a:schemeClr>
            </a:solidFill>
            <a:ln w="28575">
              <a:gradFill flip="none" rotWithShape="1">
                <a:gsLst>
                  <a:gs pos="0">
                    <a:srgbClr val="434343"/>
                  </a:gs>
                  <a:gs pos="34000">
                    <a:schemeClr val="bg1">
                      <a:lumMod val="75000"/>
                    </a:schemeClr>
                  </a:gs>
                  <a:gs pos="73000">
                    <a:schemeClr val="bg1">
                      <a:lumMod val="50000"/>
                    </a:schemeClr>
                  </a:gs>
                  <a:gs pos="100000">
                    <a:srgbClr val="686868"/>
                  </a:gs>
                </a:gsLst>
                <a:path path="rect">
                  <a:fillToRect l="100000" t="100000"/>
                </a:path>
                <a:tileRect r="-100000" b="-100000"/>
              </a:gra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椭圆 47"/>
            <p:cNvSpPr/>
            <p:nvPr/>
          </p:nvSpPr>
          <p:spPr>
            <a:xfrm>
              <a:off x="6568440" y="4130566"/>
              <a:ext cx="243840" cy="243840"/>
            </a:xfrm>
            <a:prstGeom prst="ellipse">
              <a:avLst/>
            </a:prstGeom>
            <a:solidFill>
              <a:schemeClr val="tx1">
                <a:alpha val="15000"/>
              </a:schemeClr>
            </a:solidFill>
            <a:ln w="28575">
              <a:gradFill flip="none" rotWithShape="1">
                <a:gsLst>
                  <a:gs pos="0">
                    <a:srgbClr val="434343"/>
                  </a:gs>
                  <a:gs pos="34000">
                    <a:schemeClr val="bg1">
                      <a:lumMod val="75000"/>
                    </a:schemeClr>
                  </a:gs>
                  <a:gs pos="73000">
                    <a:schemeClr val="bg1">
                      <a:lumMod val="50000"/>
                    </a:schemeClr>
                  </a:gs>
                  <a:gs pos="100000">
                    <a:srgbClr val="686868"/>
                  </a:gs>
                </a:gsLst>
                <a:path path="rect">
                  <a:fillToRect l="100000" t="100000"/>
                </a:path>
                <a:tileRect r="-100000" b="-100000"/>
              </a:gra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椭圆 52"/>
            <p:cNvSpPr/>
            <p:nvPr/>
          </p:nvSpPr>
          <p:spPr>
            <a:xfrm>
              <a:off x="6583680" y="4816366"/>
              <a:ext cx="243840" cy="243840"/>
            </a:xfrm>
            <a:prstGeom prst="ellipse">
              <a:avLst/>
            </a:prstGeom>
            <a:solidFill>
              <a:schemeClr val="tx1">
                <a:alpha val="15000"/>
              </a:schemeClr>
            </a:solidFill>
            <a:ln w="28575">
              <a:gradFill flip="none" rotWithShape="1">
                <a:gsLst>
                  <a:gs pos="0">
                    <a:srgbClr val="434343"/>
                  </a:gs>
                  <a:gs pos="34000">
                    <a:schemeClr val="bg1">
                      <a:lumMod val="75000"/>
                    </a:schemeClr>
                  </a:gs>
                  <a:gs pos="73000">
                    <a:schemeClr val="bg1">
                      <a:lumMod val="50000"/>
                    </a:schemeClr>
                  </a:gs>
                  <a:gs pos="100000">
                    <a:srgbClr val="686868"/>
                  </a:gs>
                </a:gsLst>
                <a:path path="rect">
                  <a:fillToRect l="100000" t="100000"/>
                </a:path>
                <a:tileRect r="-100000" b="-100000"/>
              </a:gra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" name="直接连接符 2"/>
            <p:cNvCxnSpPr/>
            <p:nvPr/>
          </p:nvCxnSpPr>
          <p:spPr>
            <a:xfrm flipV="1">
              <a:off x="6712983" y="1547623"/>
              <a:ext cx="609600" cy="716280"/>
            </a:xfrm>
            <a:prstGeom prst="line">
              <a:avLst/>
            </a:prstGeom>
            <a:ln w="57150">
              <a:gradFill>
                <a:gsLst>
                  <a:gs pos="1000">
                    <a:srgbClr val="131313">
                      <a:alpha val="0"/>
                    </a:srgbClr>
                  </a:gs>
                  <a:gs pos="54638">
                    <a:schemeClr val="bg1"/>
                  </a:gs>
                  <a:gs pos="25000">
                    <a:schemeClr val="bg2">
                      <a:lumMod val="90000"/>
                    </a:schemeClr>
                  </a:gs>
                  <a:gs pos="84000">
                    <a:schemeClr val="bg1">
                      <a:lumMod val="75000"/>
                    </a:schemeClr>
                  </a:gs>
                  <a:gs pos="100000">
                    <a:srgbClr val="131313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连接符 61"/>
            <p:cNvCxnSpPr/>
            <p:nvPr/>
          </p:nvCxnSpPr>
          <p:spPr>
            <a:xfrm flipV="1">
              <a:off x="6707728" y="2236050"/>
              <a:ext cx="609600" cy="716280"/>
            </a:xfrm>
            <a:prstGeom prst="line">
              <a:avLst/>
            </a:prstGeom>
            <a:ln w="57150">
              <a:gradFill>
                <a:gsLst>
                  <a:gs pos="1000">
                    <a:srgbClr val="131313">
                      <a:alpha val="0"/>
                    </a:srgbClr>
                  </a:gs>
                  <a:gs pos="54638">
                    <a:schemeClr val="bg1"/>
                  </a:gs>
                  <a:gs pos="25000">
                    <a:schemeClr val="bg2">
                      <a:lumMod val="90000"/>
                    </a:schemeClr>
                  </a:gs>
                  <a:gs pos="84000">
                    <a:schemeClr val="bg1">
                      <a:lumMod val="75000"/>
                    </a:schemeClr>
                  </a:gs>
                  <a:gs pos="100000">
                    <a:srgbClr val="131313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连接符 62"/>
            <p:cNvCxnSpPr/>
            <p:nvPr/>
          </p:nvCxnSpPr>
          <p:spPr>
            <a:xfrm flipV="1">
              <a:off x="6691963" y="2929733"/>
              <a:ext cx="609600" cy="716280"/>
            </a:xfrm>
            <a:prstGeom prst="line">
              <a:avLst/>
            </a:prstGeom>
            <a:ln w="57150">
              <a:gradFill>
                <a:gsLst>
                  <a:gs pos="1000">
                    <a:srgbClr val="131313">
                      <a:alpha val="0"/>
                    </a:srgbClr>
                  </a:gs>
                  <a:gs pos="54638">
                    <a:schemeClr val="bg1"/>
                  </a:gs>
                  <a:gs pos="25000">
                    <a:schemeClr val="bg2">
                      <a:lumMod val="90000"/>
                    </a:schemeClr>
                  </a:gs>
                  <a:gs pos="84000">
                    <a:schemeClr val="bg1">
                      <a:lumMod val="75000"/>
                    </a:schemeClr>
                  </a:gs>
                  <a:gs pos="100000">
                    <a:srgbClr val="131313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连接符 63"/>
            <p:cNvCxnSpPr/>
            <p:nvPr/>
          </p:nvCxnSpPr>
          <p:spPr>
            <a:xfrm flipV="1">
              <a:off x="6707728" y="3560354"/>
              <a:ext cx="609600" cy="716280"/>
            </a:xfrm>
            <a:prstGeom prst="line">
              <a:avLst/>
            </a:prstGeom>
            <a:ln w="57150">
              <a:gradFill>
                <a:gsLst>
                  <a:gs pos="1000">
                    <a:srgbClr val="131313">
                      <a:alpha val="0"/>
                    </a:srgbClr>
                  </a:gs>
                  <a:gs pos="54638">
                    <a:schemeClr val="bg1"/>
                  </a:gs>
                  <a:gs pos="25000">
                    <a:schemeClr val="bg2">
                      <a:lumMod val="90000"/>
                    </a:schemeClr>
                  </a:gs>
                  <a:gs pos="84000">
                    <a:schemeClr val="bg1">
                      <a:lumMod val="75000"/>
                    </a:schemeClr>
                  </a:gs>
                  <a:gs pos="100000">
                    <a:srgbClr val="131313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连接符 64"/>
            <p:cNvCxnSpPr/>
            <p:nvPr/>
          </p:nvCxnSpPr>
          <p:spPr>
            <a:xfrm flipV="1">
              <a:off x="6739259" y="4238271"/>
              <a:ext cx="609600" cy="716280"/>
            </a:xfrm>
            <a:prstGeom prst="line">
              <a:avLst/>
            </a:prstGeom>
            <a:ln w="57150">
              <a:gradFill>
                <a:gsLst>
                  <a:gs pos="1000">
                    <a:srgbClr val="131313">
                      <a:alpha val="0"/>
                    </a:srgbClr>
                  </a:gs>
                  <a:gs pos="54638">
                    <a:schemeClr val="bg1"/>
                  </a:gs>
                  <a:gs pos="25000">
                    <a:schemeClr val="bg2">
                      <a:lumMod val="90000"/>
                    </a:schemeClr>
                  </a:gs>
                  <a:gs pos="84000">
                    <a:schemeClr val="bg1">
                      <a:lumMod val="75000"/>
                    </a:schemeClr>
                  </a:gs>
                  <a:gs pos="100000">
                    <a:srgbClr val="131313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连接符 67"/>
            <p:cNvCxnSpPr/>
            <p:nvPr/>
          </p:nvCxnSpPr>
          <p:spPr>
            <a:xfrm flipV="1">
              <a:off x="6663558" y="1229710"/>
              <a:ext cx="336332" cy="357354"/>
            </a:xfrm>
            <a:prstGeom prst="line">
              <a:avLst/>
            </a:prstGeom>
            <a:ln w="57150">
              <a:gradFill>
                <a:gsLst>
                  <a:gs pos="1000">
                    <a:srgbClr val="131313">
                      <a:alpha val="0"/>
                    </a:srgbClr>
                  </a:gs>
                  <a:gs pos="54638">
                    <a:schemeClr val="bg1"/>
                  </a:gs>
                  <a:gs pos="25000">
                    <a:schemeClr val="bg2">
                      <a:lumMod val="90000"/>
                    </a:schemeClr>
                  </a:gs>
                  <a:gs pos="84000">
                    <a:schemeClr val="bg1">
                      <a:lumMod val="75000"/>
                    </a:schemeClr>
                  </a:gs>
                  <a:gs pos="100000">
                    <a:srgbClr val="131313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86221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5069473" y="522584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汉仪细中圆简" panose="02010609000101010101" pitchFamily="49" charset="-122"/>
                <a:ea typeface="汉仪细中圆简" panose="02010609000101010101" pitchFamily="49" charset="-122"/>
              </a:rPr>
              <a:t>建议或意见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4A539B5-51AC-8A4C-9CB5-0EDB8EB9156A}"/>
              </a:ext>
            </a:extLst>
          </p:cNvPr>
          <p:cNvSpPr txBox="1"/>
          <p:nvPr/>
        </p:nvSpPr>
        <p:spPr>
          <a:xfrm>
            <a:off x="622807" y="1946787"/>
            <a:ext cx="11569193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chemeClr val="bg1"/>
                </a:solidFill>
              </a:rPr>
              <a:t>出行者需要什么 ， </a:t>
            </a:r>
            <a:r>
              <a:rPr kumimoji="1" lang="en-US" altLang="zh-CN" dirty="0">
                <a:solidFill>
                  <a:schemeClr val="bg1"/>
                </a:solidFill>
              </a:rPr>
              <a:t>20 </a:t>
            </a:r>
            <a:r>
              <a:rPr kumimoji="1" lang="zh-CN" altLang="en-US" dirty="0">
                <a:solidFill>
                  <a:schemeClr val="bg1"/>
                </a:solidFill>
              </a:rPr>
              <a:t>年前，携程在旅客与酒店之间架  起了桥梁。但 </a:t>
            </a:r>
            <a:r>
              <a:rPr kumimoji="1" lang="en-US" altLang="zh-CN" dirty="0">
                <a:solidFill>
                  <a:schemeClr val="bg1"/>
                </a:solidFill>
              </a:rPr>
              <a:t>20 </a:t>
            </a:r>
            <a:r>
              <a:rPr kumimoji="1" lang="zh-CN" altLang="en-US" dirty="0">
                <a:solidFill>
                  <a:schemeClr val="bg1"/>
                </a:solidFill>
              </a:rPr>
              <a:t>年后仍然只是一座桥则  无法令人</a:t>
            </a:r>
            <a:endParaRPr kumimoji="1" lang="en-US" altLang="zh-CN" dirty="0">
              <a:solidFill>
                <a:schemeClr val="bg1"/>
              </a:solidFill>
            </a:endParaRPr>
          </a:p>
          <a:p>
            <a:r>
              <a:rPr kumimoji="1" lang="zh-CN" altLang="en-US" dirty="0">
                <a:solidFill>
                  <a:schemeClr val="bg1"/>
                </a:solidFill>
              </a:rPr>
              <a:t>满意。出行者需要什么样服务？</a:t>
            </a:r>
            <a:endParaRPr kumimoji="1" lang="en-US" altLang="zh-CN" dirty="0">
              <a:solidFill>
                <a:schemeClr val="bg1"/>
              </a:solidFill>
            </a:endParaRPr>
          </a:p>
          <a:p>
            <a:r>
              <a:rPr kumimoji="1" lang="zh-CN" altLang="en-US" dirty="0">
                <a:solidFill>
                  <a:schemeClr val="bg1"/>
                </a:solidFill>
              </a:rPr>
              <a:t>以酒店预订为例，最主要有两个方面：  一是专业的评价。对用户来讲，五  星制酒店的评定体系既复杂又粗放。</a:t>
            </a:r>
            <a:endParaRPr kumimoji="1" lang="en-US" altLang="zh-CN" dirty="0">
              <a:solidFill>
                <a:schemeClr val="bg1"/>
              </a:solidFill>
            </a:endParaRPr>
          </a:p>
          <a:p>
            <a:r>
              <a:rPr kumimoji="1" lang="zh-CN" altLang="en-US" dirty="0">
                <a:solidFill>
                  <a:schemeClr val="bg1"/>
                </a:solidFill>
              </a:rPr>
              <a:t>复  杂令用户搞不懂是怎么评的，粗放是说  同为五星酒店，住宿体验差异会很大。  换言之，五星制酒店评定是</a:t>
            </a:r>
            <a:endParaRPr kumimoji="1" lang="en-US" altLang="zh-CN" dirty="0">
              <a:solidFill>
                <a:schemeClr val="bg1"/>
              </a:solidFill>
            </a:endParaRPr>
          </a:p>
          <a:p>
            <a:r>
              <a:rPr kumimoji="1" lang="zh-CN" altLang="en-US" dirty="0">
                <a:solidFill>
                  <a:schemeClr val="bg1"/>
                </a:solidFill>
              </a:rPr>
              <a:t> </a:t>
            </a:r>
            <a:r>
              <a:rPr kumimoji="1" lang="en-US" altLang="zh-CN" dirty="0">
                <a:solidFill>
                  <a:schemeClr val="bg1"/>
                </a:solidFill>
              </a:rPr>
              <a:t>2B </a:t>
            </a:r>
            <a:r>
              <a:rPr kumimoji="1" lang="zh-CN" altLang="en-US" dirty="0">
                <a:solidFill>
                  <a:schemeClr val="bg1"/>
                </a:solidFill>
              </a:rPr>
              <a:t>而不是  </a:t>
            </a:r>
            <a:r>
              <a:rPr kumimoji="1" lang="en-US" altLang="zh-CN" dirty="0">
                <a:solidFill>
                  <a:schemeClr val="bg1"/>
                </a:solidFill>
              </a:rPr>
              <a:t>2C </a:t>
            </a:r>
            <a:r>
              <a:rPr kumimoji="1" lang="zh-CN" altLang="en-US" dirty="0">
                <a:solidFill>
                  <a:schemeClr val="bg1"/>
                </a:solidFill>
              </a:rPr>
              <a:t>的。用户唯一的认知就是“五星级酒  店贵”。  为什么要专业评价？一餐饭吃得好  不好，一件</a:t>
            </a:r>
            <a:endParaRPr kumimoji="1" lang="en-US" altLang="zh-CN" dirty="0">
              <a:solidFill>
                <a:schemeClr val="bg1"/>
              </a:solidFill>
            </a:endParaRPr>
          </a:p>
          <a:p>
            <a:r>
              <a:rPr kumimoji="1" lang="zh-CN" altLang="en-US" dirty="0">
                <a:solidFill>
                  <a:schemeClr val="bg1"/>
                </a:solidFill>
              </a:rPr>
              <a:t>商品是否满意，用户通常比  较容易得出结论。天猫、美团的 </a:t>
            </a:r>
            <a:r>
              <a:rPr kumimoji="1" lang="en-US" altLang="zh-CN" dirty="0">
                <a:solidFill>
                  <a:schemeClr val="bg1"/>
                </a:solidFill>
              </a:rPr>
              <a:t>UGC</a:t>
            </a:r>
            <a:r>
              <a:rPr kumimoji="1" lang="zh-CN" altLang="en-US" dirty="0">
                <a:solidFill>
                  <a:schemeClr val="bg1"/>
                </a:solidFill>
              </a:rPr>
              <a:t>（用  户生产内容）基本上可以为其他用户的</a:t>
            </a:r>
            <a:endParaRPr kumimoji="1" lang="en-US" altLang="zh-CN" dirty="0">
              <a:solidFill>
                <a:schemeClr val="bg1"/>
              </a:solidFill>
            </a:endParaRPr>
          </a:p>
          <a:p>
            <a:r>
              <a:rPr kumimoji="1" lang="zh-CN" altLang="en-US" dirty="0">
                <a:solidFill>
                  <a:schemeClr val="bg1"/>
                </a:solidFill>
              </a:rPr>
              <a:t>  决策提供参考。但评价星级酒店是个专  业活儿，尽管携程 </a:t>
            </a:r>
            <a:r>
              <a:rPr kumimoji="1" lang="en-US" altLang="zh-CN" dirty="0">
                <a:solidFill>
                  <a:schemeClr val="bg1"/>
                </a:solidFill>
              </a:rPr>
              <a:t>APP </a:t>
            </a:r>
            <a:r>
              <a:rPr kumimoji="1" lang="zh-CN" altLang="en-US" dirty="0">
                <a:solidFill>
                  <a:schemeClr val="bg1"/>
                </a:solidFill>
              </a:rPr>
              <a:t>里早已有对酒店  的评价，还从卫生、环境、</a:t>
            </a:r>
            <a:endParaRPr kumimoji="1" lang="en-US" altLang="zh-CN" dirty="0">
              <a:solidFill>
                <a:schemeClr val="bg1"/>
              </a:solidFill>
            </a:endParaRPr>
          </a:p>
          <a:p>
            <a:r>
              <a:rPr kumimoji="1" lang="zh-CN" altLang="en-US" dirty="0">
                <a:solidFill>
                  <a:schemeClr val="bg1"/>
                </a:solidFill>
              </a:rPr>
              <a:t>服务、设施  四个方便给酒店打分；但即便某家酒店  的评价达到数千条，仍然让人一头雾水。 </a:t>
            </a:r>
            <a:endParaRPr kumimoji="1" lang="en-US" altLang="zh-CN" dirty="0">
              <a:solidFill>
                <a:schemeClr val="bg1"/>
              </a:solidFill>
            </a:endParaRPr>
          </a:p>
          <a:p>
            <a:r>
              <a:rPr kumimoji="1" lang="zh-CN" altLang="en-US" dirty="0">
                <a:solidFill>
                  <a:schemeClr val="bg1"/>
                </a:solidFill>
              </a:rPr>
              <a:t> 天猫淘宝早已建立了卖家评价体  系，</a:t>
            </a:r>
            <a:r>
              <a:rPr kumimoji="1" lang="en-US" altLang="zh-CN" dirty="0">
                <a:solidFill>
                  <a:schemeClr val="bg1"/>
                </a:solidFill>
              </a:rPr>
              <a:t>Apple Store </a:t>
            </a:r>
            <a:r>
              <a:rPr kumimoji="1" lang="zh-CN" altLang="en-US" dirty="0">
                <a:solidFill>
                  <a:schemeClr val="bg1"/>
                </a:solidFill>
              </a:rPr>
              <a:t>也有多个榜单和推荐。  携程因为与酒店有“鱼水关系”只能一</a:t>
            </a:r>
            <a:endParaRPr kumimoji="1" lang="en-US" altLang="zh-CN" dirty="0">
              <a:solidFill>
                <a:schemeClr val="bg1"/>
              </a:solidFill>
            </a:endParaRPr>
          </a:p>
          <a:p>
            <a:r>
              <a:rPr kumimoji="1" lang="zh-CN" altLang="en-US" dirty="0">
                <a:solidFill>
                  <a:schemeClr val="bg1"/>
                </a:solidFill>
              </a:rPr>
              <a:t> 味地迁就。  携程虽然有自己的难处，但 </a:t>
            </a:r>
            <a:r>
              <a:rPr kumimoji="1" lang="en-US" altLang="zh-CN" dirty="0">
                <a:solidFill>
                  <a:schemeClr val="bg1"/>
                </a:solidFill>
              </a:rPr>
              <a:t>20 </a:t>
            </a:r>
            <a:r>
              <a:rPr kumimoji="1" lang="zh-CN" altLang="en-US" dirty="0">
                <a:solidFill>
                  <a:schemeClr val="bg1"/>
                </a:solidFill>
              </a:rPr>
              <a:t>年  没拿出有效的解决方案也令人失望。五  星酒店卫生乱象多次被</a:t>
            </a:r>
            <a:endParaRPr kumimoji="1" lang="en-US" altLang="zh-CN" dirty="0">
              <a:solidFill>
                <a:schemeClr val="bg1"/>
              </a:solidFill>
            </a:endParaRPr>
          </a:p>
          <a:p>
            <a:r>
              <a:rPr kumimoji="1" lang="zh-CN" altLang="en-US" dirty="0">
                <a:solidFill>
                  <a:schemeClr val="bg1"/>
                </a:solidFill>
              </a:rPr>
              <a:t>曝光，每年酒店  预订收入近 </a:t>
            </a:r>
            <a:r>
              <a:rPr kumimoji="1" lang="en-US" altLang="zh-CN" dirty="0">
                <a:solidFill>
                  <a:schemeClr val="bg1"/>
                </a:solidFill>
              </a:rPr>
              <a:t>100 </a:t>
            </a:r>
            <a:r>
              <a:rPr kumimoji="1" lang="zh-CN" altLang="en-US" dirty="0">
                <a:solidFill>
                  <a:schemeClr val="bg1"/>
                </a:solidFill>
              </a:rPr>
              <a:t>亿元，业务量超过 </a:t>
            </a:r>
            <a:r>
              <a:rPr kumimoji="1" lang="en-US" altLang="zh-CN" dirty="0">
                <a:solidFill>
                  <a:schemeClr val="bg1"/>
                </a:solidFill>
              </a:rPr>
              <a:t>2 </a:t>
            </a:r>
            <a:r>
              <a:rPr kumimoji="1" lang="zh-CN" altLang="en-US" dirty="0">
                <a:solidFill>
                  <a:schemeClr val="bg1"/>
                </a:solidFill>
              </a:rPr>
              <a:t>亿  间夜的携程出来说什么了？似乎与自己  毫无干系，这叫</a:t>
            </a:r>
            <a:endParaRPr kumimoji="1" lang="en-US" altLang="zh-CN" dirty="0">
              <a:solidFill>
                <a:schemeClr val="bg1"/>
              </a:solidFill>
            </a:endParaRPr>
          </a:p>
          <a:p>
            <a:r>
              <a:rPr kumimoji="1" lang="zh-CN" altLang="en-US" dirty="0">
                <a:solidFill>
                  <a:schemeClr val="bg1"/>
                </a:solidFill>
              </a:rPr>
              <a:t>用户怎么爱上携程？ </a:t>
            </a:r>
          </a:p>
        </p:txBody>
      </p:sp>
    </p:spTree>
    <p:extLst>
      <p:ext uri="{BB962C8B-B14F-4D97-AF65-F5344CB8AC3E}">
        <p14:creationId xmlns:p14="http://schemas.microsoft.com/office/powerpoint/2010/main" val="36249308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4">
              <a:alphaModFix amt="9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4" name="组合 13"/>
          <p:cNvGrpSpPr/>
          <p:nvPr/>
        </p:nvGrpSpPr>
        <p:grpSpPr>
          <a:xfrm>
            <a:off x="4628226" y="2895600"/>
            <a:ext cx="2935548" cy="929640"/>
            <a:chOff x="4267200" y="1402080"/>
            <a:chExt cx="2935548" cy="929640"/>
          </a:xfrm>
        </p:grpSpPr>
        <p:sp>
          <p:nvSpPr>
            <p:cNvPr id="15" name="圆角矩形 2"/>
            <p:cNvSpPr/>
            <p:nvPr/>
          </p:nvSpPr>
          <p:spPr>
            <a:xfrm>
              <a:off x="4267200" y="1402080"/>
              <a:ext cx="2935548" cy="929640"/>
            </a:xfrm>
            <a:prstGeom prst="roundRect">
              <a:avLst/>
            </a:prstGeom>
            <a:solidFill>
              <a:srgbClr val="2E2E2E">
                <a:alpha val="37000"/>
              </a:srgbClr>
            </a:solidFill>
            <a:ln w="38100">
              <a:gradFill>
                <a:gsLst>
                  <a:gs pos="0">
                    <a:srgbClr val="545454"/>
                  </a:gs>
                  <a:gs pos="61000">
                    <a:schemeClr val="bg1">
                      <a:lumMod val="75000"/>
                    </a:schemeClr>
                  </a:gs>
                  <a:gs pos="3700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5400000" scaled="1"/>
              </a:gra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4409996" y="1475453"/>
              <a:ext cx="264687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4800" dirty="0">
                  <a:gradFill>
                    <a:gsLst>
                      <a:gs pos="29088">
                        <a:srgbClr val="D1CFCF"/>
                      </a:gs>
                      <a:gs pos="0">
                        <a:srgbClr val="E0DEDE"/>
                      </a:gs>
                      <a:gs pos="100000">
                        <a:schemeClr val="bg2">
                          <a:lumMod val="25000"/>
                        </a:schemeClr>
                      </a:gs>
                      <a:gs pos="81000">
                        <a:srgbClr val="DADADA"/>
                      </a:gs>
                    </a:gsLst>
                    <a:lin ang="5400000" scaled="1"/>
                  </a:gra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方正综艺简体" panose="03000509000000000000" pitchFamily="65" charset="-122"/>
                  <a:ea typeface="方正综艺简体" panose="03000509000000000000" pitchFamily="65" charset="-122"/>
                </a:rPr>
                <a:t>感谢聆听</a:t>
              </a:r>
            </a:p>
          </p:txBody>
        </p:sp>
      </p:grpSp>
      <p:sp>
        <p:nvSpPr>
          <p:cNvPr id="17" name="文本框 16"/>
          <p:cNvSpPr txBox="1"/>
          <p:nvPr/>
        </p:nvSpPr>
        <p:spPr>
          <a:xfrm>
            <a:off x="3565563" y="4430745"/>
            <a:ext cx="50577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汉仪细中圆简" panose="02010609000101010101" pitchFamily="49" charset="-122"/>
                <a:ea typeface="汉仪细中圆简" panose="02010609000101010101" pitchFamily="49" charset="-122"/>
              </a:rPr>
              <a:t>汇报人：邓家梁、陈智杰、游建兴、万云睿</a:t>
            </a:r>
            <a:endParaRPr lang="en-US" altLang="zh-CN" sz="2000" dirty="0">
              <a:solidFill>
                <a:schemeClr val="bg1"/>
              </a:solidFill>
              <a:latin typeface="汉仪细中圆简" panose="02010609000101010101" pitchFamily="49" charset="-122"/>
              <a:ea typeface="汉仪细中圆简" panose="0201060900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78043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4379652" y="1508760"/>
            <a:ext cx="2855396" cy="929640"/>
            <a:chOff x="4379652" y="1508760"/>
            <a:chExt cx="2855396" cy="929640"/>
          </a:xfrm>
        </p:grpSpPr>
        <p:grpSp>
          <p:nvGrpSpPr>
            <p:cNvPr id="545" name="组合 544"/>
            <p:cNvGrpSpPr/>
            <p:nvPr/>
          </p:nvGrpSpPr>
          <p:grpSpPr>
            <a:xfrm>
              <a:off x="4379652" y="1508760"/>
              <a:ext cx="914400" cy="929640"/>
              <a:chOff x="4206240" y="1417320"/>
              <a:chExt cx="914400" cy="929640"/>
            </a:xfrm>
          </p:grpSpPr>
          <p:sp>
            <p:nvSpPr>
              <p:cNvPr id="535" name="圆角矩形 534"/>
              <p:cNvSpPr/>
              <p:nvPr/>
            </p:nvSpPr>
            <p:spPr>
              <a:xfrm>
                <a:off x="4206240" y="1417320"/>
                <a:ext cx="914400" cy="929640"/>
              </a:xfrm>
              <a:prstGeom prst="roundRect">
                <a:avLst/>
              </a:prstGeom>
              <a:solidFill>
                <a:srgbClr val="2E2E2E">
                  <a:alpha val="37000"/>
                </a:srgbClr>
              </a:solidFill>
              <a:ln w="38100">
                <a:gradFill>
                  <a:gsLst>
                    <a:gs pos="0">
                      <a:srgbClr val="545454"/>
                    </a:gs>
                    <a:gs pos="61000">
                      <a:schemeClr val="bg1">
                        <a:lumMod val="75000"/>
                      </a:schemeClr>
                    </a:gs>
                    <a:gs pos="3700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5400000" scaled="1"/>
                </a:gra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" name="文本框 4"/>
              <p:cNvSpPr txBox="1"/>
              <p:nvPr/>
            </p:nvSpPr>
            <p:spPr>
              <a:xfrm>
                <a:off x="4409996" y="1475453"/>
                <a:ext cx="526106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800" dirty="0">
                    <a:gradFill>
                      <a:gsLst>
                        <a:gs pos="29088">
                          <a:srgbClr val="D1CFCF"/>
                        </a:gs>
                        <a:gs pos="0">
                          <a:srgbClr val="E0DEDE"/>
                        </a:gs>
                        <a:gs pos="100000">
                          <a:schemeClr val="bg2">
                            <a:lumMod val="25000"/>
                          </a:schemeClr>
                        </a:gs>
                        <a:gs pos="81000">
                          <a:srgbClr val="DADADA"/>
                        </a:gs>
                      </a:gsLst>
                      <a:lin ang="5400000" scaled="1"/>
                    </a:gra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方正综艺简体" panose="03000509000000000000" pitchFamily="65" charset="-122"/>
                    <a:ea typeface="方正综艺简体" panose="03000509000000000000" pitchFamily="65" charset="-122"/>
                  </a:rPr>
                  <a:t>1</a:t>
                </a:r>
                <a:endParaRPr lang="zh-CN" altLang="en-US" sz="4800" dirty="0">
                  <a:gradFill>
                    <a:gsLst>
                      <a:gs pos="29088">
                        <a:srgbClr val="D1CFCF"/>
                      </a:gs>
                      <a:gs pos="0">
                        <a:srgbClr val="E0DEDE"/>
                      </a:gs>
                      <a:gs pos="100000">
                        <a:schemeClr val="bg2">
                          <a:lumMod val="25000"/>
                        </a:schemeClr>
                      </a:gs>
                      <a:gs pos="81000">
                        <a:srgbClr val="DADADA"/>
                      </a:gs>
                    </a:gsLst>
                    <a:lin ang="5400000" scaled="1"/>
                  </a:gra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方正综艺简体" panose="03000509000000000000" pitchFamily="65" charset="-122"/>
                  <a:ea typeface="方正综艺简体" panose="03000509000000000000" pitchFamily="65" charset="-122"/>
                </a:endParaRPr>
              </a:p>
            </p:txBody>
          </p:sp>
        </p:grpSp>
        <p:sp>
          <p:nvSpPr>
            <p:cNvPr id="548" name="文本框 547"/>
            <p:cNvSpPr txBox="1"/>
            <p:nvPr/>
          </p:nvSpPr>
          <p:spPr>
            <a:xfrm>
              <a:off x="5614091" y="1661904"/>
              <a:ext cx="16209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dirty="0">
                  <a:solidFill>
                    <a:schemeClr val="bg1"/>
                  </a:solidFill>
                  <a:latin typeface="汉仪细中圆简" panose="02010609000101010101" pitchFamily="49" charset="-122"/>
                  <a:ea typeface="汉仪细中圆简" panose="02010609000101010101" pitchFamily="49" charset="-122"/>
                </a:rPr>
                <a:t>产品介绍</a:t>
              </a: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4379652" y="4526280"/>
            <a:ext cx="2855395" cy="929640"/>
            <a:chOff x="4379652" y="4526280"/>
            <a:chExt cx="2855395" cy="929640"/>
          </a:xfrm>
        </p:grpSpPr>
        <p:grpSp>
          <p:nvGrpSpPr>
            <p:cNvPr id="577" name="组合 576"/>
            <p:cNvGrpSpPr/>
            <p:nvPr/>
          </p:nvGrpSpPr>
          <p:grpSpPr>
            <a:xfrm>
              <a:off x="4379652" y="4526280"/>
              <a:ext cx="914400" cy="929640"/>
              <a:chOff x="4206240" y="1417320"/>
              <a:chExt cx="914400" cy="929640"/>
            </a:xfrm>
          </p:grpSpPr>
          <p:sp>
            <p:nvSpPr>
              <p:cNvPr id="578" name="圆角矩形 577"/>
              <p:cNvSpPr/>
              <p:nvPr/>
            </p:nvSpPr>
            <p:spPr>
              <a:xfrm>
                <a:off x="4206240" y="1417320"/>
                <a:ext cx="914400" cy="929640"/>
              </a:xfrm>
              <a:prstGeom prst="roundRect">
                <a:avLst/>
              </a:prstGeom>
              <a:solidFill>
                <a:srgbClr val="2E2E2E">
                  <a:alpha val="37000"/>
                </a:srgbClr>
              </a:solidFill>
              <a:ln w="38100">
                <a:gradFill>
                  <a:gsLst>
                    <a:gs pos="0">
                      <a:srgbClr val="545454"/>
                    </a:gs>
                    <a:gs pos="61000">
                      <a:schemeClr val="bg1">
                        <a:lumMod val="75000"/>
                      </a:schemeClr>
                    </a:gs>
                    <a:gs pos="3700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5400000" scaled="1"/>
                </a:gra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79" name="文本框 578"/>
              <p:cNvSpPr txBox="1"/>
              <p:nvPr/>
            </p:nvSpPr>
            <p:spPr>
              <a:xfrm>
                <a:off x="4409996" y="1475453"/>
                <a:ext cx="526106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800" dirty="0">
                    <a:gradFill>
                      <a:gsLst>
                        <a:gs pos="29088">
                          <a:srgbClr val="D1CFCF"/>
                        </a:gs>
                        <a:gs pos="0">
                          <a:srgbClr val="E0DEDE"/>
                        </a:gs>
                        <a:gs pos="100000">
                          <a:schemeClr val="bg2">
                            <a:lumMod val="25000"/>
                          </a:schemeClr>
                        </a:gs>
                        <a:gs pos="81000">
                          <a:srgbClr val="DADADA"/>
                        </a:gs>
                      </a:gsLst>
                      <a:lin ang="5400000" scaled="1"/>
                    </a:gra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方正综艺简体" panose="03000509000000000000" pitchFamily="65" charset="-122"/>
                    <a:ea typeface="方正综艺简体" panose="03000509000000000000" pitchFamily="65" charset="-122"/>
                  </a:rPr>
                  <a:t>3</a:t>
                </a:r>
                <a:endParaRPr lang="zh-CN" altLang="en-US" sz="4800" dirty="0">
                  <a:gradFill>
                    <a:gsLst>
                      <a:gs pos="29088">
                        <a:srgbClr val="D1CFCF"/>
                      </a:gs>
                      <a:gs pos="0">
                        <a:srgbClr val="E0DEDE"/>
                      </a:gs>
                      <a:gs pos="100000">
                        <a:schemeClr val="bg2">
                          <a:lumMod val="25000"/>
                        </a:schemeClr>
                      </a:gs>
                      <a:gs pos="81000">
                        <a:srgbClr val="DADADA"/>
                      </a:gs>
                    </a:gsLst>
                    <a:lin ang="5400000" scaled="1"/>
                  </a:gra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方正综艺简体" panose="03000509000000000000" pitchFamily="65" charset="-122"/>
                  <a:ea typeface="方正综艺简体" panose="03000509000000000000" pitchFamily="65" charset="-122"/>
                </a:endParaRPr>
              </a:p>
            </p:txBody>
          </p:sp>
        </p:grpSp>
        <p:sp>
          <p:nvSpPr>
            <p:cNvPr id="21" name="文本框 20"/>
            <p:cNvSpPr txBox="1"/>
            <p:nvPr/>
          </p:nvSpPr>
          <p:spPr>
            <a:xfrm>
              <a:off x="5614090" y="4738301"/>
              <a:ext cx="16209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dirty="0">
                  <a:solidFill>
                    <a:schemeClr val="bg1"/>
                  </a:solidFill>
                  <a:latin typeface="汉仪细中圆简" panose="02010609000101010101" pitchFamily="49" charset="-122"/>
                  <a:ea typeface="汉仪细中圆简" panose="02010609000101010101" pitchFamily="49" charset="-122"/>
                </a:rPr>
                <a:t>公司背景</a:t>
              </a: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4379652" y="3017520"/>
            <a:ext cx="2885877" cy="929640"/>
            <a:chOff x="4379652" y="3017520"/>
            <a:chExt cx="2885877" cy="929640"/>
          </a:xfrm>
        </p:grpSpPr>
        <p:grpSp>
          <p:nvGrpSpPr>
            <p:cNvPr id="574" name="组合 573"/>
            <p:cNvGrpSpPr/>
            <p:nvPr/>
          </p:nvGrpSpPr>
          <p:grpSpPr>
            <a:xfrm>
              <a:off x="4379652" y="3017520"/>
              <a:ext cx="914400" cy="929640"/>
              <a:chOff x="4206240" y="1417320"/>
              <a:chExt cx="914400" cy="929640"/>
            </a:xfrm>
          </p:grpSpPr>
          <p:sp>
            <p:nvSpPr>
              <p:cNvPr id="575" name="圆角矩形 574"/>
              <p:cNvSpPr/>
              <p:nvPr/>
            </p:nvSpPr>
            <p:spPr>
              <a:xfrm>
                <a:off x="4206240" y="1417320"/>
                <a:ext cx="914400" cy="929640"/>
              </a:xfrm>
              <a:prstGeom prst="roundRect">
                <a:avLst/>
              </a:prstGeom>
              <a:solidFill>
                <a:srgbClr val="2E2E2E">
                  <a:alpha val="37000"/>
                </a:srgbClr>
              </a:solidFill>
              <a:ln w="38100">
                <a:gradFill>
                  <a:gsLst>
                    <a:gs pos="0">
                      <a:srgbClr val="545454"/>
                    </a:gs>
                    <a:gs pos="61000">
                      <a:schemeClr val="bg1">
                        <a:lumMod val="75000"/>
                      </a:schemeClr>
                    </a:gs>
                    <a:gs pos="3700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5400000" scaled="1"/>
                </a:gra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76" name="文本框 575"/>
              <p:cNvSpPr txBox="1"/>
              <p:nvPr/>
            </p:nvSpPr>
            <p:spPr>
              <a:xfrm>
                <a:off x="4409996" y="1475453"/>
                <a:ext cx="526106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800" dirty="0">
                    <a:gradFill>
                      <a:gsLst>
                        <a:gs pos="29088">
                          <a:srgbClr val="D1CFCF"/>
                        </a:gs>
                        <a:gs pos="0">
                          <a:srgbClr val="E0DEDE"/>
                        </a:gs>
                        <a:gs pos="100000">
                          <a:schemeClr val="bg2">
                            <a:lumMod val="25000"/>
                          </a:schemeClr>
                        </a:gs>
                        <a:gs pos="81000">
                          <a:srgbClr val="DADADA"/>
                        </a:gs>
                      </a:gsLst>
                      <a:lin ang="5400000" scaled="1"/>
                    </a:gra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方正综艺简体" panose="03000509000000000000" pitchFamily="65" charset="-122"/>
                    <a:ea typeface="方正综艺简体" panose="03000509000000000000" pitchFamily="65" charset="-122"/>
                  </a:rPr>
                  <a:t>2</a:t>
                </a:r>
                <a:endParaRPr lang="zh-CN" altLang="en-US" sz="4800" dirty="0">
                  <a:gradFill>
                    <a:gsLst>
                      <a:gs pos="29088">
                        <a:srgbClr val="D1CFCF"/>
                      </a:gs>
                      <a:gs pos="0">
                        <a:srgbClr val="E0DEDE"/>
                      </a:gs>
                      <a:gs pos="100000">
                        <a:schemeClr val="bg2">
                          <a:lumMod val="25000"/>
                        </a:schemeClr>
                      </a:gs>
                      <a:gs pos="81000">
                        <a:srgbClr val="DADADA"/>
                      </a:gs>
                    </a:gsLst>
                    <a:lin ang="5400000" scaled="1"/>
                  </a:gra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方正综艺简体" panose="03000509000000000000" pitchFamily="65" charset="-122"/>
                  <a:ea typeface="方正综艺简体" panose="03000509000000000000" pitchFamily="65" charset="-122"/>
                </a:endParaRPr>
              </a:p>
            </p:txBody>
          </p:sp>
        </p:grpSp>
        <p:sp>
          <p:nvSpPr>
            <p:cNvPr id="23" name="文本框 22"/>
            <p:cNvSpPr txBox="1"/>
            <p:nvPr/>
          </p:nvSpPr>
          <p:spPr>
            <a:xfrm>
              <a:off x="5644572" y="3229541"/>
              <a:ext cx="16209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dirty="0">
                  <a:solidFill>
                    <a:schemeClr val="bg1"/>
                  </a:solidFill>
                  <a:latin typeface="汉仪细中圆简" panose="02010609000101010101" pitchFamily="49" charset="-122"/>
                  <a:ea typeface="汉仪细中圆简" panose="02010609000101010101" pitchFamily="49" charset="-122"/>
                </a:rPr>
                <a:t>用户定位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44983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4501572" y="2788920"/>
            <a:ext cx="2739113" cy="929640"/>
            <a:chOff x="4501572" y="2788920"/>
            <a:chExt cx="2739113" cy="929640"/>
          </a:xfrm>
        </p:grpSpPr>
        <p:grpSp>
          <p:nvGrpSpPr>
            <p:cNvPr id="2" name="组合 1"/>
            <p:cNvGrpSpPr/>
            <p:nvPr/>
          </p:nvGrpSpPr>
          <p:grpSpPr>
            <a:xfrm>
              <a:off x="4501572" y="2788920"/>
              <a:ext cx="914400" cy="929640"/>
              <a:chOff x="4206240" y="1417320"/>
              <a:chExt cx="914400" cy="929640"/>
            </a:xfrm>
          </p:grpSpPr>
          <p:sp>
            <p:nvSpPr>
              <p:cNvPr id="3" name="圆角矩形 2"/>
              <p:cNvSpPr/>
              <p:nvPr/>
            </p:nvSpPr>
            <p:spPr>
              <a:xfrm>
                <a:off x="4206240" y="1417320"/>
                <a:ext cx="914400" cy="929640"/>
              </a:xfrm>
              <a:prstGeom prst="roundRect">
                <a:avLst/>
              </a:prstGeom>
              <a:solidFill>
                <a:srgbClr val="2E2E2E">
                  <a:alpha val="37000"/>
                </a:srgbClr>
              </a:solidFill>
              <a:ln w="38100">
                <a:gradFill>
                  <a:gsLst>
                    <a:gs pos="0">
                      <a:srgbClr val="545454"/>
                    </a:gs>
                    <a:gs pos="61000">
                      <a:schemeClr val="bg1">
                        <a:lumMod val="75000"/>
                      </a:schemeClr>
                    </a:gs>
                    <a:gs pos="3700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5400000" scaled="1"/>
                </a:gra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" name="文本框 3"/>
              <p:cNvSpPr txBox="1"/>
              <p:nvPr/>
            </p:nvSpPr>
            <p:spPr>
              <a:xfrm>
                <a:off x="4409996" y="1475453"/>
                <a:ext cx="526106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800" dirty="0">
                    <a:gradFill>
                      <a:gsLst>
                        <a:gs pos="29088">
                          <a:srgbClr val="D1CFCF"/>
                        </a:gs>
                        <a:gs pos="0">
                          <a:srgbClr val="E0DEDE"/>
                        </a:gs>
                        <a:gs pos="100000">
                          <a:schemeClr val="bg2">
                            <a:lumMod val="25000"/>
                          </a:schemeClr>
                        </a:gs>
                        <a:gs pos="81000">
                          <a:srgbClr val="DADADA"/>
                        </a:gs>
                      </a:gsLst>
                      <a:lin ang="5400000" scaled="1"/>
                    </a:gra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方正综艺简体" panose="03000509000000000000" pitchFamily="65" charset="-122"/>
                    <a:ea typeface="方正综艺简体" panose="03000509000000000000" pitchFamily="65" charset="-122"/>
                  </a:rPr>
                  <a:t>1</a:t>
                </a:r>
                <a:endParaRPr lang="zh-CN" altLang="en-US" sz="4800" dirty="0">
                  <a:gradFill>
                    <a:gsLst>
                      <a:gs pos="29088">
                        <a:srgbClr val="D1CFCF"/>
                      </a:gs>
                      <a:gs pos="0">
                        <a:srgbClr val="E0DEDE"/>
                      </a:gs>
                      <a:gs pos="100000">
                        <a:schemeClr val="bg2">
                          <a:lumMod val="25000"/>
                        </a:schemeClr>
                      </a:gs>
                      <a:gs pos="81000">
                        <a:srgbClr val="DADADA"/>
                      </a:gs>
                    </a:gsLst>
                    <a:lin ang="5400000" scaled="1"/>
                  </a:gra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方正综艺简体" panose="03000509000000000000" pitchFamily="65" charset="-122"/>
                  <a:ea typeface="方正综艺简体" panose="03000509000000000000" pitchFamily="65" charset="-122"/>
                </a:endParaRPr>
              </a:p>
            </p:txBody>
          </p:sp>
        </p:grpSp>
        <p:sp>
          <p:nvSpPr>
            <p:cNvPr id="5" name="文本框 4"/>
            <p:cNvSpPr txBox="1"/>
            <p:nvPr/>
          </p:nvSpPr>
          <p:spPr>
            <a:xfrm>
              <a:off x="5619728" y="3000941"/>
              <a:ext cx="16209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dirty="0">
                  <a:solidFill>
                    <a:schemeClr val="bg1"/>
                  </a:solidFill>
                  <a:latin typeface="汉仪细中圆简" panose="02010609000101010101" pitchFamily="49" charset="-122"/>
                  <a:ea typeface="汉仪细中圆简" panose="02010609000101010101" pitchFamily="49" charset="-122"/>
                </a:rPr>
                <a:t>产品介绍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503356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E6C70F9-AECC-4E4A-9AE9-688111DDDE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500" y="0"/>
            <a:ext cx="3429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6625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0A56199-25FA-BA41-8CF0-084C22D2E7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157" y="0"/>
            <a:ext cx="3429000" cy="6858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5B4F574-E3A1-B544-A6DC-4B2868F08A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4988" y="0"/>
            <a:ext cx="3429000" cy="6858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629C6D9-FAC1-BF47-B4A3-9FD95A5F9F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9819" y="0"/>
            <a:ext cx="3429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4069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椭圆 23"/>
          <p:cNvSpPr/>
          <p:nvPr/>
        </p:nvSpPr>
        <p:spPr>
          <a:xfrm>
            <a:off x="3284482" y="6210300"/>
            <a:ext cx="5676637" cy="1295400"/>
          </a:xfrm>
          <a:prstGeom prst="ellipse">
            <a:avLst/>
          </a:prstGeom>
          <a:gradFill flip="none" rotWithShape="1">
            <a:gsLst>
              <a:gs pos="37000">
                <a:schemeClr val="tx1">
                  <a:lumMod val="95000"/>
                  <a:lumOff val="5000"/>
                  <a:alpha val="0"/>
                </a:schemeClr>
              </a:gs>
              <a:gs pos="100000">
                <a:schemeClr val="bg1"/>
              </a:gs>
            </a:gsLst>
            <a:lin ang="16200000" scaled="1"/>
            <a:tileRect/>
          </a:gradFill>
          <a:ln>
            <a:noFill/>
          </a:ln>
          <a:effectLst>
            <a:softEdge rad="165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0" name="组合 29"/>
          <p:cNvGrpSpPr/>
          <p:nvPr/>
        </p:nvGrpSpPr>
        <p:grpSpPr>
          <a:xfrm>
            <a:off x="1991471" y="2197123"/>
            <a:ext cx="2190328" cy="731520"/>
            <a:chOff x="7863840" y="4282440"/>
            <a:chExt cx="2190328" cy="731520"/>
          </a:xfrm>
        </p:grpSpPr>
        <p:cxnSp>
          <p:nvCxnSpPr>
            <p:cNvPr id="27" name="直接连接符 26"/>
            <p:cNvCxnSpPr/>
            <p:nvPr/>
          </p:nvCxnSpPr>
          <p:spPr>
            <a:xfrm flipV="1">
              <a:off x="7863840" y="4282440"/>
              <a:ext cx="548640" cy="73152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>
              <a:off x="8412480" y="4282440"/>
              <a:ext cx="1641688" cy="5368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文本框 31"/>
          <p:cNvSpPr txBox="1"/>
          <p:nvPr/>
        </p:nvSpPr>
        <p:spPr>
          <a:xfrm>
            <a:off x="1322057" y="3045644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汉仪细中圆简" panose="02010609000101010101" pitchFamily="49" charset="-122"/>
                <a:ea typeface="汉仪细中圆简" panose="02010609000101010101" pitchFamily="49" charset="-122"/>
              </a:rPr>
              <a:t>一站式服务</a:t>
            </a:r>
          </a:p>
        </p:txBody>
      </p:sp>
      <p:grpSp>
        <p:nvGrpSpPr>
          <p:cNvPr id="33" name="组合 32"/>
          <p:cNvGrpSpPr/>
          <p:nvPr/>
        </p:nvGrpSpPr>
        <p:grpSpPr>
          <a:xfrm flipH="1" flipV="1">
            <a:off x="6839305" y="4097867"/>
            <a:ext cx="2313364" cy="812065"/>
            <a:chOff x="7863840" y="4282440"/>
            <a:chExt cx="2190328" cy="731520"/>
          </a:xfrm>
        </p:grpSpPr>
        <p:cxnSp>
          <p:nvCxnSpPr>
            <p:cNvPr id="34" name="直接连接符 33"/>
            <p:cNvCxnSpPr/>
            <p:nvPr/>
          </p:nvCxnSpPr>
          <p:spPr>
            <a:xfrm flipV="1">
              <a:off x="7863840" y="4282440"/>
              <a:ext cx="548640" cy="73152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/>
            <p:cNvCxnSpPr/>
            <p:nvPr/>
          </p:nvCxnSpPr>
          <p:spPr>
            <a:xfrm>
              <a:off x="8412480" y="4282440"/>
              <a:ext cx="1641688" cy="5368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文本框 35"/>
          <p:cNvSpPr txBox="1"/>
          <p:nvPr/>
        </p:nvSpPr>
        <p:spPr>
          <a:xfrm>
            <a:off x="8291705" y="1749074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汉仪细中圆简" panose="02010609000101010101" pitchFamily="49" charset="-122"/>
                <a:ea typeface="汉仪细中圆简" panose="02010609000101010101" pitchFamily="49" charset="-122"/>
              </a:rPr>
              <a:t>个性化出行</a:t>
            </a:r>
          </a:p>
        </p:txBody>
      </p:sp>
      <p:sp>
        <p:nvSpPr>
          <p:cNvPr id="44" name="文本框 43"/>
          <p:cNvSpPr txBox="1"/>
          <p:nvPr/>
        </p:nvSpPr>
        <p:spPr>
          <a:xfrm>
            <a:off x="959758" y="290397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汉仪细中圆简" panose="02010609000101010101" pitchFamily="49" charset="-122"/>
                <a:ea typeface="汉仪细中圆简" panose="02010609000101010101" pitchFamily="49" charset="-122"/>
              </a:rPr>
              <a:t>亮点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38962DA-687F-2D4C-9F41-F464FF1C65C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04"/>
          <a:stretch/>
        </p:blipFill>
        <p:spPr>
          <a:xfrm>
            <a:off x="3917593" y="229865"/>
            <a:ext cx="3429000" cy="639827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AC7522BE-BE67-8F47-A9DE-23391D484289}"/>
              </a:ext>
            </a:extLst>
          </p:cNvPr>
          <p:cNvSpPr txBox="1"/>
          <p:nvPr/>
        </p:nvSpPr>
        <p:spPr>
          <a:xfrm>
            <a:off x="7658866" y="2369472"/>
            <a:ext cx="433965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chemeClr val="bg1"/>
                </a:solidFill>
              </a:rPr>
              <a:t>携程官方网站，不难找到像“民宿”、</a:t>
            </a:r>
            <a:endParaRPr kumimoji="1" lang="en-US" altLang="zh-CN" dirty="0">
              <a:solidFill>
                <a:schemeClr val="bg1"/>
              </a:solidFill>
            </a:endParaRPr>
          </a:p>
          <a:p>
            <a:r>
              <a:rPr kumimoji="1" lang="zh-CN" altLang="en-US" dirty="0">
                <a:solidFill>
                  <a:schemeClr val="bg1"/>
                </a:solidFill>
              </a:rPr>
              <a:t>“周末游”甚至“游学”、“顶级游”、</a:t>
            </a:r>
            <a:endParaRPr kumimoji="1" lang="en-US" altLang="zh-CN" dirty="0">
              <a:solidFill>
                <a:schemeClr val="bg1"/>
              </a:solidFill>
            </a:endParaRPr>
          </a:p>
          <a:p>
            <a:r>
              <a:rPr kumimoji="1" lang="zh-CN" altLang="en-US" dirty="0">
                <a:solidFill>
                  <a:schemeClr val="bg1"/>
                </a:solidFill>
              </a:rPr>
              <a:t>“名店购”等个性化极强的字眼，</a:t>
            </a:r>
            <a:endParaRPr kumimoji="1" lang="en-US" altLang="zh-CN" dirty="0">
              <a:solidFill>
                <a:schemeClr val="bg1"/>
              </a:solidFill>
            </a:endParaRPr>
          </a:p>
          <a:p>
            <a:r>
              <a:rPr kumimoji="1" lang="zh-CN" altLang="en-US" dirty="0">
                <a:solidFill>
                  <a:schemeClr val="bg1"/>
                </a:solidFill>
              </a:rPr>
              <a:t>更能发现签证、保险、租车等一系列</a:t>
            </a:r>
            <a:endParaRPr kumimoji="1" lang="en-US" altLang="zh-CN" dirty="0">
              <a:solidFill>
                <a:schemeClr val="bg1"/>
              </a:solidFill>
            </a:endParaRPr>
          </a:p>
          <a:p>
            <a:r>
              <a:rPr kumimoji="1" lang="zh-CN" altLang="en-US" dirty="0">
                <a:solidFill>
                  <a:schemeClr val="bg1"/>
                </a:solidFill>
              </a:rPr>
              <a:t>的参考信息和服务提供。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EDE9DC3-1257-6F45-A7CD-91A6E7FD2B45}"/>
              </a:ext>
            </a:extLst>
          </p:cNvPr>
          <p:cNvSpPr txBox="1"/>
          <p:nvPr/>
        </p:nvSpPr>
        <p:spPr>
          <a:xfrm>
            <a:off x="55776" y="3528107"/>
            <a:ext cx="387798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全面覆盖了人们出行的每一公里，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开创了这种“一站式服务”的先河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并发展完善：从家门口、旅店到</a:t>
            </a:r>
            <a:endParaRPr lang="en-US" altLang="zh-CN" dirty="0">
              <a:solidFill>
                <a:schemeClr val="bg1"/>
              </a:solidFill>
            </a:endParaRPr>
          </a:p>
          <a:p>
            <a:pPr>
              <a:tabLst>
                <a:tab pos="168275" algn="l"/>
              </a:tabLst>
            </a:pPr>
            <a:r>
              <a:rPr lang="zh-CN" altLang="en-US" dirty="0">
                <a:solidFill>
                  <a:schemeClr val="bg1"/>
                </a:solidFill>
              </a:rPr>
              <a:t>机场的接送、到相关景点门票与周边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美食的团购、再到签证、攻略、租车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等参考信息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8495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32" grpId="0"/>
      <p:bldP spid="36" grpId="0"/>
      <p:bldP spid="9" grpId="0"/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椭圆 23"/>
          <p:cNvSpPr/>
          <p:nvPr/>
        </p:nvSpPr>
        <p:spPr>
          <a:xfrm>
            <a:off x="3284482" y="6210300"/>
            <a:ext cx="5676637" cy="1295400"/>
          </a:xfrm>
          <a:prstGeom prst="ellipse">
            <a:avLst/>
          </a:prstGeom>
          <a:gradFill flip="none" rotWithShape="1">
            <a:gsLst>
              <a:gs pos="37000">
                <a:schemeClr val="tx1">
                  <a:lumMod val="95000"/>
                  <a:lumOff val="5000"/>
                  <a:alpha val="0"/>
                </a:schemeClr>
              </a:gs>
              <a:gs pos="100000">
                <a:schemeClr val="bg1"/>
              </a:gs>
            </a:gsLst>
            <a:lin ang="16200000" scaled="1"/>
            <a:tileRect/>
          </a:gradFill>
          <a:ln>
            <a:noFill/>
          </a:ln>
          <a:effectLst>
            <a:softEdge rad="165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文本框 43"/>
          <p:cNvSpPr txBox="1"/>
          <p:nvPr/>
        </p:nvSpPr>
        <p:spPr>
          <a:xfrm>
            <a:off x="42778" y="115789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汉仪细中圆简" panose="02010609000101010101" pitchFamily="49" charset="-122"/>
                <a:ea typeface="汉仪细中圆简" panose="02010609000101010101" pitchFamily="49" charset="-122"/>
              </a:rPr>
              <a:t>亮点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2B16065-63E0-2C46-BA98-C8A47609A61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85"/>
          <a:stretch/>
        </p:blipFill>
        <p:spPr>
          <a:xfrm>
            <a:off x="1188973" y="1005311"/>
            <a:ext cx="3022192" cy="580349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7B570F8-3139-D843-8E05-8A5A4787E7A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7"/>
          <a:stretch/>
        </p:blipFill>
        <p:spPr>
          <a:xfrm>
            <a:off x="4357938" y="1004559"/>
            <a:ext cx="3044514" cy="580424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81AEE324-967B-4346-BBAB-1E5795B04C86}"/>
              </a:ext>
            </a:extLst>
          </p:cNvPr>
          <p:cNvSpPr txBox="1"/>
          <p:nvPr/>
        </p:nvSpPr>
        <p:spPr>
          <a:xfrm>
            <a:off x="7481415" y="3029518"/>
            <a:ext cx="480131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携程旅拍的定位十分垂直清晰，他们的做法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是邀请的是旅行达人和爱好旅行的明星入驻，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吸引流量，并生产首批内容。未来携程还会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在激励机制、包括商业化上做更多尝试。“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初期还是希望社区能形成粘性，让用户多逛一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会。“陈渊浩说（携程内容部门的负责人）。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358A515-6F77-7242-AB98-E407E371C7BE}"/>
              </a:ext>
            </a:extLst>
          </p:cNvPr>
          <p:cNvSpPr txBox="1"/>
          <p:nvPr/>
        </p:nvSpPr>
        <p:spPr>
          <a:xfrm>
            <a:off x="7695998" y="1852972"/>
            <a:ext cx="38779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</a:rPr>
              <a:t>携程推短图文社区“旅拍”</a:t>
            </a:r>
            <a:endParaRPr lang="en-US" altLang="zh-CN" sz="2400" dirty="0">
              <a:solidFill>
                <a:schemeClr val="bg1"/>
              </a:solidFill>
            </a:endParaRPr>
          </a:p>
          <a:p>
            <a:pPr algn="ctr"/>
            <a:r>
              <a:rPr lang="zh-CN" altLang="en-US" sz="2400" dirty="0">
                <a:solidFill>
                  <a:schemeClr val="bg1"/>
                </a:solidFill>
              </a:rPr>
              <a:t>要学淘宝内容化</a:t>
            </a:r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243647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6" grpId="0"/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4593012" y="2895600"/>
            <a:ext cx="2739113" cy="929640"/>
            <a:chOff x="4593012" y="2895600"/>
            <a:chExt cx="2739113" cy="929640"/>
          </a:xfrm>
        </p:grpSpPr>
        <p:grpSp>
          <p:nvGrpSpPr>
            <p:cNvPr id="7" name="组合 6"/>
            <p:cNvGrpSpPr/>
            <p:nvPr/>
          </p:nvGrpSpPr>
          <p:grpSpPr>
            <a:xfrm>
              <a:off x="4593012" y="2895600"/>
              <a:ext cx="914400" cy="929640"/>
              <a:chOff x="4206240" y="1417320"/>
              <a:chExt cx="914400" cy="929640"/>
            </a:xfrm>
          </p:grpSpPr>
          <p:sp>
            <p:nvSpPr>
              <p:cNvPr id="8" name="圆角矩形 7"/>
              <p:cNvSpPr/>
              <p:nvPr/>
            </p:nvSpPr>
            <p:spPr>
              <a:xfrm>
                <a:off x="4206240" y="1417320"/>
                <a:ext cx="914400" cy="929640"/>
              </a:xfrm>
              <a:prstGeom prst="roundRect">
                <a:avLst/>
              </a:prstGeom>
              <a:solidFill>
                <a:srgbClr val="2E2E2E">
                  <a:alpha val="37000"/>
                </a:srgbClr>
              </a:solidFill>
              <a:ln w="38100">
                <a:gradFill>
                  <a:gsLst>
                    <a:gs pos="0">
                      <a:srgbClr val="545454"/>
                    </a:gs>
                    <a:gs pos="61000">
                      <a:schemeClr val="bg1">
                        <a:lumMod val="75000"/>
                      </a:schemeClr>
                    </a:gs>
                    <a:gs pos="3700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5400000" scaled="1"/>
                </a:gra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文本框 8"/>
              <p:cNvSpPr txBox="1"/>
              <p:nvPr/>
            </p:nvSpPr>
            <p:spPr>
              <a:xfrm>
                <a:off x="4409996" y="1475453"/>
                <a:ext cx="526106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800" dirty="0">
                    <a:gradFill>
                      <a:gsLst>
                        <a:gs pos="29088">
                          <a:srgbClr val="D1CFCF"/>
                        </a:gs>
                        <a:gs pos="0">
                          <a:srgbClr val="E0DEDE"/>
                        </a:gs>
                        <a:gs pos="100000">
                          <a:schemeClr val="bg2">
                            <a:lumMod val="25000"/>
                          </a:schemeClr>
                        </a:gs>
                        <a:gs pos="81000">
                          <a:srgbClr val="DADADA"/>
                        </a:gs>
                      </a:gsLst>
                      <a:lin ang="5400000" scaled="1"/>
                    </a:gra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方正综艺简体" panose="03000509000000000000" pitchFamily="65" charset="-122"/>
                    <a:ea typeface="方正综艺简体" panose="03000509000000000000" pitchFamily="65" charset="-122"/>
                  </a:rPr>
                  <a:t>2</a:t>
                </a:r>
                <a:endParaRPr lang="zh-CN" altLang="en-US" sz="4800" dirty="0">
                  <a:gradFill>
                    <a:gsLst>
                      <a:gs pos="29088">
                        <a:srgbClr val="D1CFCF"/>
                      </a:gs>
                      <a:gs pos="0">
                        <a:srgbClr val="E0DEDE"/>
                      </a:gs>
                      <a:gs pos="100000">
                        <a:schemeClr val="bg2">
                          <a:lumMod val="25000"/>
                        </a:schemeClr>
                      </a:gs>
                      <a:gs pos="81000">
                        <a:srgbClr val="DADADA"/>
                      </a:gs>
                    </a:gsLst>
                    <a:lin ang="5400000" scaled="1"/>
                  </a:gra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方正综艺简体" panose="03000509000000000000" pitchFamily="65" charset="-122"/>
                  <a:ea typeface="方正综艺简体" panose="03000509000000000000" pitchFamily="65" charset="-122"/>
                </a:endParaRPr>
              </a:p>
            </p:txBody>
          </p:sp>
        </p:grpSp>
        <p:sp>
          <p:nvSpPr>
            <p:cNvPr id="10" name="文本框 9"/>
            <p:cNvSpPr txBox="1"/>
            <p:nvPr/>
          </p:nvSpPr>
          <p:spPr>
            <a:xfrm>
              <a:off x="5711168" y="3167390"/>
              <a:ext cx="16209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dirty="0">
                  <a:solidFill>
                    <a:schemeClr val="bg1"/>
                  </a:solidFill>
                  <a:latin typeface="汉仪细中圆简" panose="02010609000101010101" pitchFamily="49" charset="-122"/>
                  <a:ea typeface="汉仪细中圆简" panose="02010609000101010101" pitchFamily="49" charset="-122"/>
                </a:rPr>
                <a:t>用户定位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540632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177"/>
          <a:stretch/>
        </p:blipFill>
        <p:spPr>
          <a:xfrm>
            <a:off x="0" y="0"/>
            <a:ext cx="12192001" cy="6858000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568BFA3E-FE36-224A-A865-089E1B7D49CF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494343" y="562676"/>
            <a:ext cx="11130290" cy="5732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92571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质感简洁商务模板"/>
  <p:tag name="ISPRING_ULTRA_SCORM_COURSE_ID" val="C1B22279-F527-4F0F-A802-37A094CD3B2A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SCORM_RATE_SLIDES" val="1"/>
  <p:tag name="ISPRINGONLINEFOLDERID" val="0"/>
  <p:tag name="ISPRINGONLINEFOLDERPATH" val="内容列表"/>
  <p:tag name="ISPRINGCLOUDFOLDERID" val="0"/>
  <p:tag name="ISPRINGCLOUDFOLDERPATH" val="资源库"/>
  <p:tag name="ISPRING_PLAYERS_CUSTOMIZATION" val="UEsDBBQAAgAIAK6q4UjXp5f2WAQAAOUQAAAdAAAAdW5pdmVyc2FsL2NvbW1vbl9tZXNzYWdlcy5sbmetWN1u2zYUvi/QdyAEFNiALW0HtCiGxAEtMTYRmXIlOU42DAIjMTZRScz049a72vX2FHuIAX2g3uwtdkjJSdwfSEoCxIBJ5fvO0TnfOYf04fGHLEUbUZRS5UfWy4MXFhJ5rBKZr46sRXjy4xsLlRXPE56qXBxZubLQ8ejpk8OU56uarwR8f/oEocNMlCUsy5Fe3a6RTI6s+Tiyvdkcs4vI9SZeNKYTa2Sr7JrnW+Sqlfrup9dvPrx89fr7w+ctrg9NMMOuu0+EDNOrFz2IWOh7bgRsxI0YOQ+t0aePf3/6+Od///w7DOwtQpcyYo3aL8PQc5+cadN/9TS98H3CwihwqUMiGkTMC01UXBISxxpdqBqt+UagSqGNFO9RtRaQ0UoWApWpTMyDWMFGXosuY443w5RFPglCn9oh9Zg1ClRRbH8wtLyu1qoAcyVKZMkvU5EYm6Ad8/y6ECWY5hVoC8FftZbwnyrjMj/oNO3jJWWTKPQ8N4gIc3Y71ojkCXIKrs0MZPFxQHwgKHgpintgI6M3A0c4TYcxTOlk6sIn1C5M5Wqdwqca6secQA7mIu9CgUaIDxILgqXnOzpoYApxdM3L8r0qkj193E1UFzFltgcStMM75KHm2BFDjiV0kKIQcdVFNiNBgCckGnvnIGRrxLwhCO8Uau50COKCBFAiJOjCMHxGJ1gLXpfYTv+7+oq5lnO6RTyOAafDt5GqLmFHhxSqwFRaeTDMTEDeLiBtFLvfKOOGFaJrViu5EeBHkYii0xA0GZs4WkVvF/SX6ARTlzgRyMrxllFomp+2mPEtylWFeLLheSzQpYh5DVrfwrNEJuaZzrOx/3st/0C8arvKs7YhMYecPxvqz14P+4pbdQk+VZXIrqsu0zpgrfv38UJr+psu9Hn1+9kPbMKwT73HyUwpszptuu6D83Pj2dAcdTrxwEj1z9ZjexI0vXVMoWGNpeqPIDBN9fyAAZj2R1F2AobmTYuGHk7zqwE2mdcSMIXuy3EGodpz4QxCOAC/JOOAhnBAWorLUladxw5TjU2Cvp7aGE58qajEbTFeiisFJ5xU8E1z+oApZDLdmdA7h5u9URHS0AWXGRCuGvEAZSoz8D/pwbmYkV0Emga/9yZLVaeJKd5UvjNNHmJbZ+LLY9NVoTKzm/JyJ95myBw/xIvm5fzG6HzA+L+pv975uVN+989SQLBvTyMbM5voI7+u1bQnCEpAh8INg8jFYw2HWsh4Fa9hmF6pOk96EjUHdoecYCBr37kn9DMHml3U7v48iATqWTc/ckP2K1OVKH/rIgnxeB9nFn1Q7b1mh+uEUFDdo9wZeDNKMpXB1kG3XRB1myQchtiezkD3QR+Hb4Ez7J9CyzKH7WFIE85hkNubY12lMhdDsA8bEPr9QjqPsOOYuzSUVCrjd80kTOCeELeX6hQu1X3J7Clm0D0/4xOJrAYSmoGz6y1Qvs36tng3X86fm1VpfpA4fH7n94n/AVBLAwQUAAIACACuquFIpG7HBfQDAADeEAAAJwAAAHVuaXZlcnNhbC9mbGFzaF9wdWJsaXNoaW5nX3NldHRpbmdzLnhtbOVYX28aRxB/51OsrspjOJzYtYMOLMsG2QoGFy5qrKqyltuB23pv93q7ByFPeW4/RV/6DSrl81R56bfo7C1gCDg5nLpKVSELbnbmN/9nbh0cv0kEmUCmuZINb69a8wjISDEuxw3vVdh+euQRbahkVCgJDU8qjxw3K0GaDwXX8QCMQVZNEEbqemoaXmxMWvf96XRa5TrN7KkSuUF8XY1U4qcZaJAGMj8VdIZfZpaC9uYIJQDwL1FyLtasVAgJHNKlYrkAwhlaLrl1ioq2oDr2fMc2pNHtOFO5ZKdKqIxk42HD++boxH4WPA7qjCcgbUx0E4mWbOqUMW6toGLA3wKJgY9jNPdw3yNTzkzc8J7XnlkYZPc3YQpw5zu1MKcKgyDNHD8BQxk11D06hQbeGL0gOBKbSZrwKMQTYgPQ8M7Cm0Hn4qx10+2FrcHNeXjZcTbsIBS2Xoc7CIUXYae1C39Z+PPrq1a/c9F9eRP2ep3w4upOCiO6FpDAX49YgJFVeRbBMmCBifNkKCkXWKQfhVGDwTIXNBtDqNocsziiQoNHfkph/F1OBTcz7IYadsMtQHqiU4hM36at4ZksB+8OzgGiYZjLZU0cvFjWxOHRmuu+037n1lYrA2oMjWIsHqQVpgX+KmnBNlJyzTX7TIZKsKVDkAyBdWkCKz0xuOWyjZx7HhlhEgS6epJxKjzCDboeLYV1PtSGm6L32qucBLFwSAC5HGyEIoppptcivoy6Lfyo+UNXGdA/ulA40n2s36tcMDJTORH8FohRBNOcJ/grBrLaTGSUqaSgYr8bogVH4yYcpsCOyyi6RhVJjpI4XFIBxmn4OedvyRBGKkNcoBMcRUjn2uFXdwJOqdZ3oHRh4xPXIhfds9brJ9ZByiZURjuCY21AkppHwaczIpVZyGE4IpprKJLCOCvOyvhWfXgaNE9y4dL8TydjBfoRU/I4WnZJzGctKK02ppOiEW1zFdDYghxT4jDxIMLJwmUOZQEjKomSYkZohNNb27aecJVrpLgGdtD64RY6ecJl8TTGKYgaMwZZKcja3rPn+wffHh69qFf9P9/9/vSTQvO9diWoVecW2+m9i7Oc1Efr8zNCn1iiG7JtlSW2UNmG0u0vBvMFtjniA9+unu2bqFiYX+MiGrRO+qfnpN8avOqEg3qZYugq7DsTxVhOI/seWUrGhrIM44f3v3x4/+6v3/4ox/xreebrcgZ0e2W4ei/LcPXdor5aWdKlTMDBPnaDCke74AnH6vxPtOl9HfPlHf6vdOkXvS+6Fn+cLn1QYr/6wfZ/iZh7Wl7a1m5pgb/1PmxPEi55gnG0m3t5iW4e7Nfw3rf1qFJBtPX/STQrfwNQSwMEFAACAAgArqrhSDiyGvbAAgAAUAoAACEAAAB1bml2ZXJzYWwvZmxhc2hfc2tpbl9zZXR0aW5ncy54bWyVVl1v2jAUfd+vQOyddBUdnZQiQQZSpW6t1qrvTnJJLBw7sh06/v3s2G5sSAjDqoTvPcf3+9JY7DFdfplM4owRxl9BSkwLoSVONsH5wzRtpGR0ljEqgcoZZbxCZLr8um0/cdQix1jsAFxxbtrPCGeHMujMzFfzu/ndNRRrY7u9ZCNjVY3o8YkVbJaibF9w1tB8NJzyWAMnmO51ED8WyWYxhCRYyEcJVeDT5l6f6yg1ByFAu/R9o88oi6AUSBf9bXKbXMnpTF2O/oR2wALLlrb6ps8QrUYFhEm+X+kzjKfq9bAqC30uEyT8laO9VRN0BB4+/nOuzyCD1U39Pz1Sc1bohIacy0X85BCGcjV+2qsbfUYJOiBtaLQKNj33yWK9WHsg+9Wf+1iPK2fkRef1ZCHooqcElpI3EEfuZnSiZB/PjVTzAcsdIkIBfFEHelFOv6BGuGdCWYf7Ax+Y5h7ICjrEOyNNBYnx1wOG8g6fJOt2Vfj+fco8BzkcrNDzsBN2yN8qrWdIT9ghXwnO4ZmS4xn8VGM4rsRrZIt5OftKCxSpq8uXuzmttvSkB1d4pq3AYSqWw1Jod95wBbpqcdTKjEvRmU8xRQdcIIkZ/aVx6bENRsTRicJ2Wn9fxRJLAn3t1vqolrTvsr6GzWiLGXaj+U3oYjP3iVQr/GGKpERZWanfJDGdWJ6aEWVkGvUz9JJUcOCPdMc8Tmt7iFQhvgf+xhi51gxlEq7FMjNYQ87EkZeCOOrPcWwf6Us+baoU+EbVDINrmlBmcCUuSqL+5DuGD8hDwoDSMGWpnqMIf/akJ7ANAIhnpSu/uRhN1RCJCRzAzb0naAMeiiwWqkOHmm0ln2An/fVgJSf96AG8hrRromsUHxcqegjvyq9+htGMb2CJUtFGFky9W8DdDAUr2W0y3Xm+dSOwrRS8rPTnKVRC/Z/kP1BLAwQUAAIACACuquFI2lyM28cDAADvDwAAJgAAAHVuaXZlcnNhbC9odG1sX3B1Ymxpc2hpbmdfc2V0dGluZ3MueG1s3VfNbhs3EL7rKYgtcozWzk/tCCsZhi3DQhTJlTZojKIwqOVIy5pLbkmuFOWUc/sUvfQNCuR5ilz6Fh0uJdmKbGflxilaCILE4cw3/zO70cHbTJApaMOVbAa79Z2AgEwU43LSDF7HJ4/3A2IslYwKJaEZSBWQg1YtyouR4CYdgrXIagjCSNPIbTNIrc0bYTibzerc5NrdKlFYxDf1RGVhrsGAtKDDXNA5/th5DiZYIFQAwG+m5EKsVasREnmkV4oVAghnaLnkzikqTm0mgtBzjWhyOdGqkOxICaWJnoyawTf7h+6z5PFIxzwD6UJiWkh0ZNugjHFnBBVD/g5ICnySorV7zwIy48ymzeDpzhMHg+zhJkwJ7l2nDuZIYQykXeBnYCmjlvqjV2jhrTVLgiexuaQZT2K8Ic7/ZnAcXwy7neP2Ra8ft4cXp/GrrrdhC6G4/SbeQijuxN32NvxV4U/Pz9qDbqf38iLu97tx5+xKCiO6FpAoXI9YhJFVhU5gFbDIpkU2kpQLrNFPwmjAYpULqicQqxOOWRxTYSAgP+Uw+a6ggts5NsMONsMlQH5ockjswKWtGVhdQHAF5wHRMMzlqiaev1jVxN7+muuh137l1o1WRtRamqRYPEgrTYvC66Ql21jJNdfcmYyUYCuHxhhlgb4cak5FQLhF35LVrXURsCdcYPyd7G59LO2Gc0lKtVmL4SqOrpST1g89ZcH86J3zpNtYv1eFYGSuCiL4JRCrCCauyPBfCuR6e5CxVllJFdRYYgRnQKYcZsAOqig6RxVZgZI4LXIB1mv4ueDvyAjGSiMu0CnOFqRz4/HrWwHn1JgrULq08ZEv+k7vuP3mkXOQsimVyZbgmG3Icvsg+HROpLJLOQxHQgsDZVIYZ+VdFd/q90+D4VkhfJq/dDKuQT9gSh5GyzaJ+awFldWmdFo2omuuEhpbkGNKPCZeJDgZuCygKmBCJVFSzAlNcB4b19ZTrgqDFN/AHtrc30IvT7gsTxNc9ahRM9CVIHd2nzx99vzbvf0XjXr45/vfH98ptNhUZ4I6dX5VHd26CqtJfbIQPyN0x1rckD1ROnOFyjaU3rzqFytpc8RHoVsIN++WcgV+ndUybB8Ojk7JoD183Y2HjSrp7SnsJJukWCBj96xXScYFpwrjxw+/fPzw/q/f/qjG/Gt15vNqBvT6Vbj6L6twDfzqPbu2diuZgKN64kcPDmvBM4719p9ovNt64J/37Ffpu7uf6XxXfqG+u1eq/v3h87+NgT+tXn7W3nai8Mb3yhrS11/SW7W/AVBLAwQUAAIACACuquFIfMLq66YBAAAkBgAAHwAAAHVuaXZlcnNhbC9odG1sX3NraW5fc2V0dGluZ3MuanONlE1vwjAMhu/8iiq7TmhDsLLdgIE0icOkcZt2CMWUijSOktDBEP99TflqWncjvpCXp69jR/G+FeSLRSx4CfbF72L/7u8LDZxm9QbufV006KnTmRHJAmZJCiKRwCpIdv70Ih+uBGXMZGE63304W1PyY+j+WXJhyrgiLDShGULLCO2b0LZU4h+vslNVx4pKbZ5vrEXZjlBakLYtUae8YNjdpFjlAiswZqCP6EOxCHTJI/BMu4Nur9trIq+Ok0nVMcJUcbmbYoztOY/WscaNXDQddbVToPMLX58O+ByOxmEZEImxbxbSauJx30UzqTQYA6e8T2MXJCz4HIRXUGfUGf2Besb1gip0lpjEnunBo4syrXgMtS71By58TOZetW6GLuqcha1tum8l+A50zeq168IDUW3UDReoNMauIzW03vMLKpAvEhmfUj+4IDl3WGfb1L1rof1ROAyHzHtCWHlCK+JFpk2D44ZXb8mHaypZp9SbF5QoKRGJxIoCM/I0tjpG3P4zYNxaHq3SfDrkkzFvA9dr0DNEUWwl2nxiBl//TNjsco5jztbhF1BLAwQUAAIACACuquFIPTwv0cEAAADlAQAAGgAAAHVuaXZlcnNhbC9pMThuX3ByZXNldHMueG1snZGxCsIwEIb3PkW43cRupSR1E9wcdJaaphppLyWXWh/flIp0kYBDIP/xfT8kJ3evvmNP48k6VJDzLTCD2jUWbwrOp/2mAEahxqbuHBoF6IDtqkzavMCjN2QCsViBpOAewlAKMU0TtzT42ECuG0MsJq5dL+LpHYrZFMOiwuKW9i/7M4MqyxiT19F24YBVvMe0IIy8VjA7F43cYutA/AIakwBMqsFQAmh9AngMCcCPK0CK75vnpEcK8aNikGK1nip7A1BLAwQUAAIACACuquFIsuC9bWQAAABlAAAAHAAAAHVuaXZlcnNhbC9sb2NhbF9zZXR0aW5ncy54bWyzsa/IzVEoSy0qzszPs1Uy1DNQUkjNS85PycxLt1UKDXHTtVBSKC5JzEtJzMnPS7VVystXUrC347LJyU9OzAlOLSkBKixWKMhJrEwtCknNBTJKUv0Sc4Eqn61Y+GzufiV9Oy4AUEsDBBQAAgAIAPeSU0cjtE77+wIAALAIAAAUAAAAdW5pdmVyc2FsL3BsYXllci54bWytVd9P2zAQfi7S/ofI79gtHQOqBMSQ0B7GhNSx7a0yiZt4TeLMdgjlr9/Zzu+lbEh7aJWc7/vufPfdxb96zlLviUnFRR6gBZ4jj+WhiHgeB+jh6+3xObq6fHfkFyndM+nxKEBlzg2ApsiLmAolLzSA76lOAtQzYGBGXiG5kFzvgfsUuNtIJ0v07mgGLrkKUKJ1sSKkqirMFSDyWIm0NCQKhyIjhWSK5ZpJ4tJAXoNd6b+j4ZeJnOh9wVQPWei3B65JWo5nxQck1RILGZOT+XxBftx9XocJy+gxz5WmeciQB5Wc2VI+0nB3J6IyZcrYZr5Lcs20NklY28zXK744zz0lwwA5h03GlKIxUzjNY0QclkyA/W1KVVLzqAGt4VU7XvNav4153zRutnOkcy7Kx5SrBI76kM46CfTJMKqf2etaBT00Cro1TMiT7FfJJYvs67dWjPMFcgFbxdk8sapCOICnWxpqIfc3AAMV1R3EbdOwaxq2oJYDt9HXHQVqbrtlVJeSNaWa+U88YuILlZIaWVxqWTKfjIw1lgzBPnFXrpvUNcRPdJae/kNvjN+oNT/Va52xgP/RmE9A1NaE5xF7vuXgo1kGNdUMim1sWBcpNjG7nFT5mPV0PTC5HOumwEU8TWXMYAwjqinp7OQQlEmqwCUs5QjbOzgITnicpPDTkwzj04M0GZW7SYbewUFwKsLdBLQ1t2Uk4zqOxNQqyCcT68QPS6VFxl+sPAd7Rq+sDl8buebouuDtwdn8j1EcxGgGc4smVpd56u2r5vDezKlWnc+mcJaBWmEemC4L59XMQlmMfCK2pWWqb/o5NfuwBx3lPDUd01zfQe+iWvMX5lU8Ml+6xdLUJGFGMwH6cL7sMUA/YbsMwlvToYhbkTd1wJjYN/dvK9ps+bp1ruuHOuxDDZ84qxzGzdRHUEcsRZlHox7iovuIqBR22rVk1EvZFm60OAGRiiJA7+GhvvPF6UV35bPFRYO1ed27wC6XN6z0OuFOQaTWdXsRv94N8PgbUEsDBBQAAgAIAK6q4UgGCTn9RwgAACMgAAApAAAAdW5pdmVyc2FsL3NraW5fY3VzdG9taXphdGlvbl9zZXR0aW5ncy54bWy1Wttu48gRfc9XNBQskACBdaFuDjQKeGnZxMiUVqTtmQQB0RLbFmFetGRLM1roIc/JN+Rh3/IDAfYtP7NYIH+R6iZpkZIsk/ZkOAamq+tUVdetL55B/OQG6jpmoe/+SJgbBiZlzA0e4+FvEBosQi+MphGNKYvre8q9GzjhFz14CDkNqDEjgUMiR+Wz8bCBRuIP6vfkvtaHUVtpt1CvjVu4jzTcUWHuUtIuJRXmtFZTHdQPRCRyI7qgATstdVAvzB4D9CCmEdMDh34dSkXu/FRxBVcRcVzgi4fdNv92mdad1uYfajc7vQ7etWRJkrpI7WhNrbHr9S57chPhRrvTkHZKvyW1JNTsdJqX3V2z1+pIMBpddkFKG192UbvXbre0XQu3AI1kWdFa6q4nXTabMmjD/Ut1NxopvUYDNZtNqa3tOl1ppDQQcEsgQ5b63IGSJilSdycrcrMvoZE6UkbtHdZwV+2gfgt3G41dW1GkRmPv3P3q8u7aU0svJ3PnKwJPhuDkLM+t+onkGizWUQTMFvVXHmEUBcSnH2q//uunX//5n1qakyJ/M47MlCI1IQKZ44cJfFAXg2xGaM+nf56OXOdDbb5mLAwuFmHAwKSLIIx84tWGv00yJLW/DDLc0AhwDfGnBO6BLOheXVtud9qdsrBU12j0mq5F6K9IsB2Hj+HFnCyeHqNwHTillrfcrmjkucETX9RlT8W9c9yeGzOdUb9gH+7zrzxsBV0ppty8LuZfKaRH5tTbe6SlttQKuL3K1z1yAN24scsEVG7y7xx0RR5pMQB9mX/nMQFoKUatx7/XQYx+ZaVyEepoS6OikqQpnkWFq/Wqaj6tovCRO7uIez3QzzgvhB4TPHILG/wrBeIL5ApLRSl1W1/tKT3lgDEdHvaSgQ9aILj55pKShMipYquTm6lsfLbHk6uJrehXtaGaVCXiZfm7Vrf/tdnp/n5QT3ElJZk38nhclIWEsE6jnCzDmk3GNgjEY9vAn6za8Jef//HLz3/770//royf3Fpj3cC1YfqPygKmM3zHDfh7eQNuZzNsWLY51jVs66ZtTCzhoTG2sFYbfg7XaEk2FLEQbVz6BbElRdCo3Yii2HMdMcGbtxusaQl92uRG1g17hk1rpquWPjFqQzOMou0fhGSyZktIoyWJkePGZO5RR6iFZBHzvNGAdnEeQ/CXLV3gDH3iBhdltM/ke924sq3JZGza2NAySm2IAwdpEeGaqguaySaegYyIwL79Nrgt8lBIQLLnVRZyrV9dj+HH4oZcu49LD37YG6yZYgjJlAYlgJA4eAapZ5r3k5nGfQgKEUErEsdfwsgpJE0+dCVk64Y6gdRUrZx8i4vJZEPg3WABqUMXrIS8G2ya8hW2lcknyPHa0JhUBE0+Ql1+rAj6jE2oIWyWgBnynX4l84rgZZgVSFaDC8Lz3dsislgAjntz44brGCjcw1Amohrji8qaTPz9LQRSl8cvVHsiGJwtRo/uhoIpkQMbXgld0JFUrPHs+v5W/7M9kvUx1mxIN21yb1uiX3KlPtmiIGSIOBsSLCia0wVZQyVsYc5xHTHHIy9M+GHt/ogIS/vPd2nrMjT86bs3mFRoeCcsg8MyKIMDy4q9pp27LV3BGw3huf6iFWUc8GYTTBUb8kyffJsQxa6/9pIu/S0C9Wxc1WC9asf7/VU+bP8HY8ykBSs6dDTFDSuBMOzEfMuBzdOrBNSNEaibJv0cGj6/kVYSYExSGUaI3iHmDjxXMOQOPFpNxD1WTN2CE9c9nfN7SAmwqNUkaqfjzW+LHoUL+XOpzulDCOclj5JNcpCBvUuEv0yUc0elwtZi6dYYDDdA5mOSVCDVc31+myon9vYGZ65IdoPCeu7DteeI6vbcJ7EjgJ/XPj0+hz1EoS+oHomzvE42pT+905BkibNE77TaAeK5QEvHKlef74qYieWZem2rsqFifrfg9eyVx0F1cJ+MLdMeywqXAGXiE7ZYwi78wG985WUl1wINj2SQlyy+/iroQHtCRSn1j+WVJwgodd4j8bO8vxgho/FfS8ixZKUIFYOSwPQOlULPrNrSIf2+yYWEJJuOH/r8KauMnTzB0yDJliWr1zdQA+Z5a/eQG3n2EZqYOLeXxQgXlmXeX0jXzHMDWnFJ794y+MosfWrLmiau61BMnrt4SvZJB24a6csc8uDeXkGeei0b0EYPRFLHZdVlil0oay9Qu8l4X7mbk5vSM2H/BuIRaLas8KQSsCj0pvwx6vj1FRj42xlk5JBF/O6djfIc8TL8ksZu+EC8GNjypEPWKdgw5ae6VGSRdsg942Xg5FhTwiHfXehB/1aT1eTYi/RDlKoq4q02b/cz7chwuA6lUznL98RDfoN+ZUf8OeIhv8l7/wTuX0egw5k8Mns/U0iUp5eJHPDQQLSblCcbFXm4BWP+jhrnTEoJRU4/dOhQbGGW69O0mDktb3D9BYsHwfMp44Zj5lux7Jj/nqAwsU/e+vnsHTCXefTl1BbrgALML4sPT6V/miCn8j957j/0RUJFbLuiH2pwXSCLJe/YcQ2lMj7UuNp8lzzGrbJmxntZDimsOQ/1SfREIysMvWoqA75xVkKESaGfN29QP3LToH4uPoNU7MvhC9b+nEYYMsClWWoWaXnuZfZcdSdOjUXYC5N5PFuC6ACuMRkmRygkFSXRYpmlVDLIz8Pxj7ke3dCsS+UIOdecX/0ghso4n9gyG9MHlm9sKeVkBeTYjkogbXP7RMxzFydehIlb00lcMlNtx2FkHovVn+hU2bazr+kTG1HWoXmu561KCIW0PaELeF9y/6Ce32GhQR39GvSQBlCQ9+L/A/gfUEsDBBQAAgAIAK+q4UjFe8CSyxgAABM2AAAXAAAAdW5pdmVyc2FsL3VuaXZlcnNhbC5wbmftW2tUU9e2jrU+WhGw1CYIsg9aq7VIRFoBDYmKz+MpDwsiAolIJbWIISIQIA+tlVAJpNUKx6qkahUEBJRKIoRECyS1USJajDRAJFtEE0jcSN6vu4OvUs+4445xzh3j/OAH7LH32utb3/zmnGvNNbL2N5Hh66a/PettBAIxfcP61ZsQiDcBBOINxtTJ8JPF3nm/wpcJGZvWrULUtHs/hm/eJK78dCUCcZE9zZo0Cb5/K319XAYC8c5e59+E3hSAgkB8UrFh9cpoCn6oh1F4ITtHC2EOYA9gv8YesHcxXN/9uzzs1OTcv1/7at2bIT/tX3ghplVxa21xW3RhSeS7R0s+3vJV5/oAZvTcGPmbn53Rrfth4YaGyx90XLioHpllMAz3ZteY8IGpKfPqtbrclsLQvJQLcfX1gQS9rSs1RdEQP2J9KtWWUZTf9MgE+sseDqvU4QKzvDUrftXg2xfRfhKo7/p8jp/W+TAdfzGQFS5ipspqjga9CT+4Fzs4fT7YolPLJF7wLSIhetCV2ybbHk1ytvIq7s3enTd4Ufxb0BsvGmNIzvd4fqIp8OX+jyw3+HJ1pScsIWLfgSVYZ+OUHVTnxfU3I/y/+wEkBhSJTVlphsF6qeb9D9u/CvZQ7qpoZ9Uvdr79uGMd0JMopNtE85jv26qDvZSsivbiYmgCArFeYek17E5IWX+7sDDw9LLly5xj/m3DptjMrL3OcVcc/qlGNfgIBY+97/0NiZ1dHQFOxA2HGyvrzyQ7ORx+PzOGuE7s5PH+BlXlC9zDv8ecnD0bnIhAfPv++ar/d+Cb5g42/WeLJlvY1JQ19IdmucLkWhcAXZnNAaEr2Fev5arOl2dJQw3dGrNOHYSfu3Nj20AWtVg8YK5+webjj+wp0bf1aqys6jmT237ggb3eTv33HfhhB/Xb4rnO4dMj61lut8mfO99w/bIEWrms2GnY1ZU3l2DXi79zkg2uiBNNeawytAD2dMNZNG2nIYjxNOix3aJVhOrvJQft7iC+7N34h22AYR/QTASMVzWaJq0/beQM0EyW5DiJ3/8xxRP4qSoeA/qKDqI8fejGviMc9vbvC4i4VrkP5f5+r9rQ0FekOhdNZnbx6rzn24cU9iFRqvoVsViu0CoRYkyHC/sDfe62PUovIeJQLy2r2R2wsDWodHCZZOhZlz857AfdEY71gWjj4ZqtUpzDqrkyUCa3yRg2WZGMzwMcRvF87hW6zVwk+z2To37hz52bE3jrG39oq3jy+2cRJ62S92ICFiTAHnqwtGdgj0H/UvMqi3zTBjQpAmt6oPFSGEUaucKu/1SKL5D2zIcT70Ga7+6gvKwwwxX8C+entN1pnJfYg6f0HewJEppu9pxhY/8wq2KFuXsslZqM5lcu13cRSfz3Hy809Gjp2YZ+NCPEphba1ddL460gzg5q+phAOBszvN40772egdyX5mb+ITu8sfETs90gFOY9uTYlm+EwMBhz8MWyC3+OjWqjPHoDN8uZR1kMQzYjew6+RvXndmJZzkNYtYaEMeRlLHHQacuD+bgreXBXbt7AcsWVPJua4NatVGaEYMvBjOVYMZhB2/xK/nvJ7CEN/2l7Tyr+6axtZ5QZGKyM+CJFfoqDgs50tr1dt2hMvDeCxct/mzZzW7zyz1AxiT8h5B+/eqvSP3Jf2g8v8yolBrmgL5ahi+3iqQwn046PafD1D+fkPPRcqurN0y5iKLoa4l75OnP/Oyw3eQo1OLy+8qX9qjfmoYCGm8b0EymvyHZO+vti7K7jUF/wzZeZXV857ftt1HtLwRbyWC7XjHVpIiY4lvBXUJKc5Sbe+WerfnwTbGnwBIrvvErmqsYVb4mYaYFY7/JxouNE/5uJNv1qTIeXphMVvQ16tGMYjR6+OtHtgfwuV9udKUvsV0d4sHUN3OahB/13fLQYYVlf+3LtDUMT3+HV+yTfQy0jzHzNojQF1JcMWO5ddwQ5Z2gJt3ZNAMqvqFD/1PUt30o84weUtwg8oadAqSHqWuKWXmJIsB9A4hjyvngdigP1FRKsSk28wnz3OpvYXFFmwzXwKWziVGsXx9Z1/aCFsvkaj8LmiIeUS6N098jHKXn8Rb1Sii3XBVXLFrNkaIDIX4RHkrwACcXmbigyLO813L4TgWvOe3SKGb67ni6UyBcpFBtf12soEMsi+lWjK4mn+9dko5AjUVZUbWGh3h05Qu6zd2dIT2LWUrtW871rC8VspV4inkq+hlv7HWp9CeGPgN1AGxsyJr8/tcOoaw1croSUdpBWRDC4GwBDYrELtKcb27uuO4WP1XgA8ZiHlER+wnQv5tLXPOk/HAqUIDtPfoHZuA2FfApTAFd87C8ClaH+d8WWismFl1EuIsvssDX8hCI36CJaiAxjTQVlHmeumtOSrNQt9qAtAj6VD5mNlNNGcjfDFow++lpg6jcVu3WqWyjxCdXiNRaKjZKy0uVtyNy/xsyTbqWeX4NRb8OcSUp4FAu2DGcmmdTnt9J3ddJK0GiFgUKz8r/sHjj7egzWDBvr3iUVRiW5uIPY8m86fMtCZsxdbeXPAraf2EInFPTXErvP1fOlw/13RMw7dBr68mu8so6BYQlP0AzBxxbGLn4ajewDrnBxBQegeaiABa2SDh4PEJV+wlrpK3gwp+yTGWiYn/FSMTRYgFooEuMEpFbjErYxWGRgbzkkZxG3tEpAO0TpNFAL2EQqFWr4ImQfP/q13JOvETEp7/0yvNFXud3xsxAOsyIHJb6bkbMfQA6QO3CH5EUBfxPt75cyjZS15FM4rIAilGgdi3cDtQC3aEYS7FgSRlQxy2eVyxTIvv2LLXZDwUVfPEAiCLDYfCh1K536r0z9DtofLxuf8MaJjhP9fyEagK1LFEJewii7oD7tT8yWa/n1/PUTGuaNqWsN3RkROafe2LWRWiN9xa2Mbt4ppe8rKpRCxgTOS3qNAt0F0pCmUV0zfHoS7/Lo5i77P7g/3cnB2h5H1JNvX3rR+HMEmWy+ESitizLAFXGRYufj8pfcaUucmq5UvzQR6+lU/sfMV3Cj/rnV+Apt1ItfJL6g8cf8UQl/rnlBcejIqNBbY1/Q1193umPKhaoXplk+dzrtwN1xGv9lNBpoIqaDl5VmiODA++drEfTh1uwy6rAoPlz7ERtzyVKVp+miPaJpl0PnLZomqKS01siTPiX7kQBcmV5dTFBcSBjDAK6Kum3F2SdYbgrrH7JwEbM+YRfjSY8We2Ub2/I1JURUUFpvDG4PfBdGaGlxK2PYH/Rnaqk96t38vambx1AdmA0o37CScOYOL5xlZ09bFuazObs9cP7xeKP4oBX1wV3pggLLSX0DXIlYild+3k3kY7Ziw4PTqAViT+kgam7LsD5A4KfQUhhkeT+D3S8W8G0xY+XxN4cCyjlWP6lPARHbOqSUoO+2TcrDHJ/T64O0SIhrWNy2+zNIeYbjvd9PXMXH4AFujvHalAiNB9IBUSAzBQc1RGHWds/3mash0AYD3mmVi8TvoNnOVZ7O4qwjN8FvbUmmFkyYi/cBkruJVFbslTEehOtrd6SMfLGZvnRVjMtkcE6o/68gHS7fJrP6V7gjzeTjxgCNBwloo8xgI5EjEhk7YM4hiwgsEqHcud9YisK9wrf/bQt9w/pukotPpzGSNhiFuWuGSrjNlWOCSy4AW3jfYiVPImfCqhWO8Pax9/vi8V5ICziHEaeDC7lhcYcxBxOOKjII/fPzUdNFgXNFv17k2yhWFY0lLpSJJamxzWO4y4nUgkIIOjuV+OFuAi3jOnT2bXXUti7er0CbBLIrdRJ0X8G1baYbzB1wScbKR4Wu7Uyv89/tARAxD4f1IHjIMRnS7wChu4DlwqYxQXQym4oibHZHDpOTQlncmLm/oCaLAqeeRrmK9l20Dxf1y0WlK1olUQm3xMnVBEAajWr5ZSfYQjlB5vAYn2BbLVtd34alVyey3aKo1clTvyGAewa30FkQdIF5qGrLX4cqmKbiPcEXKpV0Pt/f/yr4y3L/G2EJ36OFnye7uEINutKMVtRiDZf68JdhHWQXGXK2MFwkHHGwu5bBr+23eLVZ4ujVZAclkfoPUA+BRhQohrCyA2td5qkNGZ1js62Q2rIhrf7fTWLkbEAkNNZpfpapVWNbLCw3CeNm38+lICH71oW4v6bmiaV+fgQSlZc5ltXTYjdOo1ZwJCkJI0liuZQ3Y3OdYY4H7KqyPOoG0czav2TNDaamX4sxPbguSU4v4Agtn5KW5cTFjrVr+Yjxyf35uCtNltnaYBN5S/GMxtyxMbkxANtaGu8nZj4BZDUn+Ymxta8BjM5KzingSOkZAOPgQ32H/mIwvDUJKqnGA8ktUxQ2zRHSx55nwvi0kLWPVDF/VQb6dC6Yt7S1rs7aOx228RADmgPX8h98XZM1ZpptkBp/TBtfQ8Zp/CdoHIL2D5m7B7DZYPZW887/2t8qxoHHgceBx4HHgceBx4HHgceBx4HHgceBx4H/LeDHXUROMznHdwPav73gRfuIEWRrnWeEvEo9D4/UK3cVvDzldv8Ddqj+nsY0wBGSr/huaDoS6Nuer7oRPM05MiI98v96+g7h/b2TNiJ4wf/WsXFoCs54zdXZEvnvQg59gsXYfv+syc1q4mg1lKHUbKHuUOygXYy23T7qAcRSqRBZJI63LXN2urSo9liVuvMYL8IozO7JrEnt4qV1E7uFuYpAMicMj+PkUY0imVBg0RFMR4cPNFcqwSJ2k1nnHGlHzsh36/yH0I/BrUt7CbrgjeTjksZwNtvmx87BD/gAvfYS7vfA/RgkkK1TX6lo0gosq3UNl+UkIc15zsq0plbosFuya/N61OF82xCJ0SEPOcH0yV3gkDOMLYDgcZpEUcrrGU7bCOUt3W3QOuzaoOY0vr1aWFtuw+3xZHf0aDpr6boRWU6URGdY4grSOD0PQKeGSnQzGpRmbSRRbGqJeOshebShJ9Y6y9+CfiINxXZ/Kc1FKcEaeihyBpLM7cmSX5+UqNNfJljbCNQO9XZegUx8cLfRxHGYjgAyLrhYKaSxXCGFtZRhKs3YVzDNCuXNoPch6X2/9y3QIHEiGpgFpkGONQm3xHKRRGLZXOlY5w8GpHALCal8h5ER0ivgK3aEjASeU9I4/ekjZNhrCyDkitrc/o8kOE5itI6ysZPmv5C+qNRUuhWWrtJNtTnKlqufiUwlz0DhRG0JmcfP8tIv+LuApMZSJBUStA/beTyjVsD/li3Usa/54vGEH8W33hXGQntc1oKGXSwkmAU5Wigf/CPhBppz9kkGzpDRvy/ghN7xq4A9Q5gPDQ9mQak+DhzwJZXyYVlAZgkxyBQMB9X3lMlf6gYuSSJDezdlciTuwnMqSJ9EvXeHkmuOE3/FoyTiV5SJAgH8Mijvkr25sHDESA59u00Cxr0V4M4qdPAKAO5boIPJqyPgCn3pWEtz6JDjOxowF1/siGiSF83YbmqUZP0q7AeUAZVi/LBTi6lQ6DuVuCOJJaqA0kpLQr4xsH8HzTEFbJlUNO2aCvZ/kEQizKlpnaQ1yjNda83NXmCLeRUGtvkqk2xJ4ktV+p42204HO2EkoD23SQM2FaieQu4wfKUmY2pnMjrGEPK16uIEBC8BOvtWqY3mc7dSnAi3xSkl6EoxBv1yJHWh8CzvPovr5YPf2qntkYRgo7U4FNBekzt4VoVlRobqYVHu5MrkCnyv3a9SPBlxf0+iPiivOprdFN0zsKQN1xcXqslBAf5fJEzdTPJSnh8p7/kgn2ncalGl2kKqjbe/6b9fby1zg8zQ2ZlJplCgRKkHJe/9YqS7QI2QIL/LQP0nHNwd4mD1EF4D9RUxjMwmh+GYdFBgPIgepF1LHKUQVuGTd74xonNNPsxpKQJROgDCEW4PGbwUw26GiVyimfdP+U2MrSpNo27JvstNXO1MwXqWW4DfCX0ESjRpyLiW0WI+/W1LgaOdPANLJykN211cyGRAiA5wLdr/BWsGBPLWE3rn90qHT2P9jaWGODfExh7HXAtmrZWRU8bu758F2A1au0ZTxcbRwXpbec9TJCOqt+GzUYLtO4GN0c3YaCcbYo/AMb3kmVjeZsLi+EofxvlG6Y5CgnqNfc0nsPhtB7t5Fctvmj/Uthj3FF7W2Mg5SmEmNS4Mlew87PKEzW2rny5SlyrS97h4gFkSRVPAu61qUNx1kGYVxNa6WbBr+dKAL070Jx+b/jdkDA2b7zApptzjOiyyoEOlVUQs3xCqDcmJ52M19VT5Jt09ON3CPdgeTo62n2VM1UU47qotdoOQseRGNDe0ajRYvJlm4icfdYKj4VNIhQNyYnp650AyCmnoGCSZQUlACU1pt0imPYX73+Xibp50DDhOJFjZJSQvHIDbPBp/gYcI8gXY/K57t8/7eCH2FRZq90faTOrISnYSrMGpQYsNYLldvRbDYUN++VEJ6bFcz/DU0C2wcD/zh/6o1g2VPAfyKCJS/Rzy1tKfBpeviGZPR1xto2rqOYscg5nrO8UXYad/qxSu1JFvoIB9B6qwgLjeUyn5MAUpg4oWlLbVT9i+10jgKuyn5ZthaIHtdjWkV4n/PirFXcKX70gHC2B3CKync3chEP4Pzxpli+5WspNhjr5tjAMq8J/wMjolloYttquSgY8UWD+hi+8h4hvR3Gmj+eWZUsSNfc70s286+uYoDKdGkc6ZM2SnYgCxM2irsMWeYEtrrGD46BGSxnCXK9B9ADVS4jOB+22VUnGUoXZZqxzscoPAisbE0QiXLk7lN5svbhqNqfrKMoj8w6hr/qmSJjI307xh8q4XzMEpLLeDqPe2f065mYqvz5PLexssR3CmI8f5ppuk3mZVTO2yK0Uz3sjtHAAr8h62uHO9Ykhur9HOeA/y+1YlWRyel7Vadw+BSLhBalbO7Oc0u543B5dUWrw3WYMqRi34LVCKqW8Ci5eHT853oz85UJ7rsCgYe47Da2d5LuFqBOxMkNBYoDVFNtMWCbrn5F4RDG7PaepnHx0NtL1Kwn3UoikFxgC6QECrGA0L069MXIK9S/3tXzSvbg30ojsMDKG390KynBehE+zjVGKBUsfpMMNZpIS0zNRr4JfzP302H+wwzfPpGE4DB8Dnnm3fblL4TWYac6yoGG7t6EhN4OXaRQ5r5oJOcR0cNJFKGZ7mMhts+aVUMHL2CLq8Ym3+sdE12nl6uwlN7ZvWvR07/B37BDVnernFeSZ6+Gk/BnaXO7yKnly6ovXJYv86OBWFrKhns2Nr4PQUpL78efIPVJdMbL2kauhMnohIJ0fgdL9rZAbrwC1DFM3F6T1f+k0otRabXwwl+Qq++5zKZup4T76JoG6H5zzqw9V8Pt1yvHfkXA9g6wCOIrkJtM5JQUFVWEL7GTPVBdw4eS00b2bAKheQA3q3uUc1c06NztSBAXtbS5nRpMLK58l9Qmw+5hmV2fQssTmWQaIEd2D2Kp3RyaHvjhsmEmuP4+8CWySnzDq/ZnNnbW+zoVnbvHMLz9CbR9h7cVZtfO/DCMdIRLbQdFxoOi0np1b4N1yJ05n2+MBx5e7IbTHSXctnTlyD8TjV6Hg2x7g+Y0O87LNrbWdalXMGHKbelzr41ox7O6pGA3xHniW+dxNWH+cJvEcfyKYPnIvyjUZWJdGaCJbLhI9I4s7YxF0Z9apnmp+l5K+kopn9pUmroafGWP92s3Tj5lGZn69275VPd4vKtDxb7J7VF4WJ51Rk57p6Ds5pvW1P4TVj3TZqcHhn29IXQmK+HhXJe9UL1s7MlQUJ7LoDDAfzee91QM5P1O6ni7F+0YSsGQowiXax0S5wEwwq725+QRF/iCTyYMOBcJg9EbEvrEB7MNJ2bPBSNPuKc1GiWgWW30aX21XWI8c6g05Yfy/HHkVWQsPmIWj6fJDTnYC/tUf9UldIl9Q58GDHMonsx2e1SZjdszaXDyta2rfE8Y8ceH08a/RqCguWKN7AjtwKm4/cqiafeioX2uRNbrRHYf0HF8XKcdYWHP/RquPHbb1aG94EwzLpC7fytRQWbDPVGy6nb8+upaWZBuoLC7TcyNC7m7rPNWrXtNaeza2mncyDqyO7SOPe3njPeg2wXtPcJNEzQpZEKxvIHBVtAs6DMD+roCW4dyBHMPmmeALi6ilvJfpY+55FeV2yx0yjpDqD7ca0OzlKGbzRjxXycHyoiOQnzu+zaRmO62nPkeAyKEGJ/spf/YOpWnapNOekj3bAnXEsUwP5eqtIg65JHOEkVoCvwBGG6cHQE9zctLmypvCyYh9SIAauxuv2espuDDSX0EJ8nmL0s4DitolumLo8dbwidzgi3b9NrUzrpDl3FMf/5cZC1QDYnzD7Rz9B8l+YxZTTR84AR199g2S5HkHfJJjh3DKc3p7NSzMocvSjm4+u7aSCcBHzkRhnJ+eEOZGfHjqZ9D0YNvLLNPRgDUGI730LfvqjR9OqwWm4VK7FgazEnxna9jXSOdSGNeGra1Zt++p/AFBLAwQUAAIACACvquFIY1AdNksAAABqAAAAGwAAAHVuaXZlcnNhbC91bml2ZXJzYWwucG5nLnhtbLOxr8jNUShLLSrOzM+zVTLUM1Cyt+PlsikoSi3LTC1XqACKAQUhQEmhEsg1QnDLM1NKMmyVzE2NEWIZqZnpGSW2SqZmpnBBfaCRAFBLAQIAABQAAgAIAK6q4UjXp5f2WAQAAOUQAAAdAAAAAAAAAAEAAAAAAAAAAAB1bml2ZXJzYWwvY29tbW9uX21lc3NhZ2VzLmxuZ1BLAQIAABQAAgAIAK6q4UikbscF9AMAAN4QAAAnAAAAAAAAAAEAAAAAAJMEAAB1bml2ZXJzYWwvZmxhc2hfcHVibGlzaGluZ19zZXR0aW5ncy54bWxQSwECAAAUAAIACACuquFIOLIa9sACAABQCgAAIQAAAAAAAAABAAAAAADMCAAAdW5pdmVyc2FsL2ZsYXNoX3NraW5fc2V0dGluZ3MueG1sUEsBAgAAFAACAAgArqrhSNpcjNvHAwAA7w8AACYAAAAAAAAAAQAAAAAAywsAAHVuaXZlcnNhbC9odG1sX3B1Ymxpc2hpbmdfc2V0dGluZ3MueG1sUEsBAgAAFAACAAgArqrhSHzC6uumAQAAJAYAAB8AAAAAAAAAAQAAAAAA1g8AAHVuaXZlcnNhbC9odG1sX3NraW5fc2V0dGluZ3MuanNQSwECAAAUAAIACACuquFIPTwv0cEAAADlAQAAGgAAAAAAAAABAAAAAAC5EQAAdW5pdmVyc2FsL2kxOG5fcHJlc2V0cy54bWxQSwECAAAUAAIACACuquFIsuC9bWQAAABlAAAAHAAAAAAAAAABAAAAAACyEgAAdW5pdmVyc2FsL2xvY2FsX3NldHRpbmdzLnhtbFBLAQIAABQAAgAIAPeSU0cjtE77+wIAALAIAAAUAAAAAAAAAAEAAAAAAFATAAB1bml2ZXJzYWwvcGxheWVyLnhtbFBLAQIAABQAAgAIAK6q4UgGCTn9RwgAACMgAAApAAAAAAAAAAEAAAAAAH0WAAB1bml2ZXJzYWwvc2tpbl9jdXN0b21pemF0aW9uX3NldHRpbmdzLnhtbFBLAQIAABQAAgAIAK+q4UjFe8CSyxgAABM2AAAXAAAAAAAAAAAAAAAAAAsfAAB1bml2ZXJzYWwvdW5pdmVyc2FsLnBuZ1BLAQIAABQAAgAIAK+q4UhjUB02SwAAAGoAAAAbAAAAAAAAAAEAAAAAAAs4AAB1bml2ZXJzYWwvdW5pdmVyc2FsLnBuZy54bWxQSwUGAAAAAAsACwBJAwAAjzgAAAAA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1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1844</TotalTime>
  <Words>876</Words>
  <Application>Microsoft Macintosh PowerPoint</Application>
  <PresentationFormat>宽屏</PresentationFormat>
  <Paragraphs>104</Paragraphs>
  <Slides>19</Slides>
  <Notes>17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6" baseType="lpstr">
      <vt:lpstr>方正综艺简体</vt:lpstr>
      <vt:lpstr>Calibri Light</vt:lpstr>
      <vt:lpstr>Calibri</vt:lpstr>
      <vt:lpstr>汉仪细中圆简</vt:lpstr>
      <vt:lpstr>宋体</vt:lpstr>
      <vt:lpstr>Arial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SkyUN.Org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质感简洁商务模板</dc:title>
  <dc:creator>KELARO</dc:creator>
  <cp:lastModifiedBy>Microsoft Office 用户</cp:lastModifiedBy>
  <cp:revision>202</cp:revision>
  <dcterms:created xsi:type="dcterms:W3CDTF">2015-04-30T01:27:16Z</dcterms:created>
  <dcterms:modified xsi:type="dcterms:W3CDTF">2019-04-12T02:59:47Z</dcterms:modified>
</cp:coreProperties>
</file>